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6"/>
  </p:notesMasterIdLst>
  <p:sldIdLst>
    <p:sldId id="256" r:id="rId2"/>
    <p:sldId id="270" r:id="rId3"/>
    <p:sldId id="1313" r:id="rId4"/>
    <p:sldId id="1314" r:id="rId5"/>
    <p:sldId id="1315" r:id="rId6"/>
    <p:sldId id="1316" r:id="rId7"/>
    <p:sldId id="713" r:id="rId8"/>
    <p:sldId id="260" r:id="rId9"/>
    <p:sldId id="257" r:id="rId10"/>
    <p:sldId id="1172" r:id="rId11"/>
    <p:sldId id="1198" r:id="rId12"/>
    <p:sldId id="1201" r:id="rId13"/>
    <p:sldId id="1202" r:id="rId14"/>
    <p:sldId id="1199" r:id="rId15"/>
    <p:sldId id="1200" r:id="rId16"/>
    <p:sldId id="530" r:id="rId17"/>
    <p:sldId id="545" r:id="rId18"/>
    <p:sldId id="546" r:id="rId19"/>
    <p:sldId id="1197" r:id="rId20"/>
    <p:sldId id="1204" r:id="rId21"/>
    <p:sldId id="1203" r:id="rId22"/>
    <p:sldId id="544" r:id="rId23"/>
    <p:sldId id="579" r:id="rId24"/>
    <p:sldId id="580" r:id="rId25"/>
    <p:sldId id="599" r:id="rId26"/>
    <p:sldId id="1196" r:id="rId27"/>
    <p:sldId id="516" r:id="rId28"/>
    <p:sldId id="549" r:id="rId29"/>
    <p:sldId id="550" r:id="rId30"/>
    <p:sldId id="552" r:id="rId31"/>
    <p:sldId id="553" r:id="rId32"/>
    <p:sldId id="554" r:id="rId33"/>
    <p:sldId id="555" r:id="rId34"/>
    <p:sldId id="556" r:id="rId35"/>
    <p:sldId id="557" r:id="rId36"/>
    <p:sldId id="559" r:id="rId37"/>
    <p:sldId id="560" r:id="rId38"/>
    <p:sldId id="561" r:id="rId39"/>
    <p:sldId id="562" r:id="rId40"/>
    <p:sldId id="496" r:id="rId41"/>
    <p:sldId id="498" r:id="rId42"/>
    <p:sldId id="500" r:id="rId43"/>
    <p:sldId id="499" r:id="rId44"/>
    <p:sldId id="501" r:id="rId45"/>
    <p:sldId id="503" r:id="rId46"/>
    <p:sldId id="1174" r:id="rId47"/>
    <p:sldId id="510" r:id="rId48"/>
    <p:sldId id="515" r:id="rId49"/>
    <p:sldId id="1173" r:id="rId50"/>
    <p:sldId id="519" r:id="rId51"/>
    <p:sldId id="517" r:id="rId52"/>
    <p:sldId id="514" r:id="rId53"/>
    <p:sldId id="513" r:id="rId54"/>
    <p:sldId id="518" r:id="rId55"/>
    <p:sldId id="259" r:id="rId56"/>
    <p:sldId id="269" r:id="rId57"/>
    <p:sldId id="1270" r:id="rId58"/>
    <p:sldId id="1271" r:id="rId59"/>
    <p:sldId id="1272" r:id="rId60"/>
    <p:sldId id="1273" r:id="rId61"/>
    <p:sldId id="1274" r:id="rId62"/>
    <p:sldId id="1275" r:id="rId63"/>
    <p:sldId id="1176" r:id="rId64"/>
    <p:sldId id="1178" r:id="rId65"/>
    <p:sldId id="1177" r:id="rId66"/>
    <p:sldId id="1179" r:id="rId67"/>
    <p:sldId id="1181" r:id="rId68"/>
    <p:sldId id="1180" r:id="rId69"/>
    <p:sldId id="1182" r:id="rId70"/>
    <p:sldId id="1183" r:id="rId71"/>
    <p:sldId id="1184" r:id="rId72"/>
    <p:sldId id="1185" r:id="rId73"/>
    <p:sldId id="1186" r:id="rId74"/>
    <p:sldId id="1187" r:id="rId75"/>
    <p:sldId id="1188" r:id="rId76"/>
    <p:sldId id="1189" r:id="rId77"/>
    <p:sldId id="1190" r:id="rId78"/>
    <p:sldId id="1191" r:id="rId79"/>
    <p:sldId id="1194" r:id="rId80"/>
    <p:sldId id="1193" r:id="rId81"/>
    <p:sldId id="1192" r:id="rId82"/>
    <p:sldId id="1278" r:id="rId83"/>
    <p:sldId id="1221" r:id="rId84"/>
    <p:sldId id="1277" r:id="rId85"/>
    <p:sldId id="1276" r:id="rId86"/>
    <p:sldId id="1279" r:id="rId87"/>
    <p:sldId id="1280" r:id="rId88"/>
    <p:sldId id="1282" r:id="rId89"/>
    <p:sldId id="1281" r:id="rId90"/>
    <p:sldId id="1251" r:id="rId91"/>
    <p:sldId id="1285" r:id="rId92"/>
    <p:sldId id="1286" r:id="rId93"/>
    <p:sldId id="1287" r:id="rId94"/>
    <p:sldId id="1288" r:id="rId95"/>
    <p:sldId id="1289" r:id="rId96"/>
    <p:sldId id="1290" r:id="rId97"/>
    <p:sldId id="1291" r:id="rId98"/>
    <p:sldId id="1292" r:id="rId99"/>
    <p:sldId id="1294" r:id="rId100"/>
    <p:sldId id="1295" r:id="rId101"/>
    <p:sldId id="1296" r:id="rId102"/>
    <p:sldId id="1297" r:id="rId103"/>
    <p:sldId id="1298" r:id="rId104"/>
    <p:sldId id="1299" r:id="rId105"/>
    <p:sldId id="1300" r:id="rId106"/>
    <p:sldId id="1301" r:id="rId107"/>
    <p:sldId id="1302" r:id="rId108"/>
    <p:sldId id="1303" r:id="rId109"/>
    <p:sldId id="1304" r:id="rId110"/>
    <p:sldId id="1293" r:id="rId111"/>
    <p:sldId id="1249" r:id="rId112"/>
    <p:sldId id="1250" r:id="rId113"/>
    <p:sldId id="1224" r:id="rId114"/>
    <p:sldId id="1226" r:id="rId115"/>
    <p:sldId id="1225" r:id="rId116"/>
    <p:sldId id="1227" r:id="rId117"/>
    <p:sldId id="1228" r:id="rId118"/>
    <p:sldId id="1229" r:id="rId119"/>
    <p:sldId id="1230" r:id="rId120"/>
    <p:sldId id="1231" r:id="rId121"/>
    <p:sldId id="1232" r:id="rId122"/>
    <p:sldId id="1233" r:id="rId123"/>
    <p:sldId id="1234" r:id="rId124"/>
    <p:sldId id="1235" r:id="rId125"/>
    <p:sldId id="1236" r:id="rId126"/>
    <p:sldId id="1237" r:id="rId127"/>
    <p:sldId id="1238" r:id="rId128"/>
    <p:sldId id="1239" r:id="rId129"/>
    <p:sldId id="1240" r:id="rId130"/>
    <p:sldId id="1241" r:id="rId131"/>
    <p:sldId id="1242" r:id="rId132"/>
    <p:sldId id="1243" r:id="rId133"/>
    <p:sldId id="1244" r:id="rId134"/>
    <p:sldId id="1245" r:id="rId135"/>
    <p:sldId id="1246" r:id="rId136"/>
    <p:sldId id="1247" r:id="rId137"/>
    <p:sldId id="1248" r:id="rId138"/>
    <p:sldId id="1215" r:id="rId139"/>
    <p:sldId id="1217" r:id="rId140"/>
    <p:sldId id="1216" r:id="rId141"/>
    <p:sldId id="1218" r:id="rId142"/>
    <p:sldId id="1219" r:id="rId143"/>
    <p:sldId id="1214" r:id="rId144"/>
    <p:sldId id="1212" r:id="rId145"/>
    <p:sldId id="1213" r:id="rId146"/>
    <p:sldId id="264" r:id="rId147"/>
    <p:sldId id="1261" r:id="rId148"/>
    <p:sldId id="524" r:id="rId149"/>
    <p:sldId id="525" r:id="rId150"/>
    <p:sldId id="526" r:id="rId151"/>
    <p:sldId id="512" r:id="rId152"/>
    <p:sldId id="1262" r:id="rId153"/>
    <p:sldId id="1317" r:id="rId154"/>
    <p:sldId id="1318" r:id="rId155"/>
    <p:sldId id="1319" r:id="rId156"/>
    <p:sldId id="1320" r:id="rId157"/>
    <p:sldId id="1321" r:id="rId158"/>
    <p:sldId id="1322" r:id="rId159"/>
    <p:sldId id="1323" r:id="rId160"/>
    <p:sldId id="1324" r:id="rId161"/>
    <p:sldId id="1263" r:id="rId162"/>
    <p:sldId id="1264" r:id="rId163"/>
    <p:sldId id="527" r:id="rId164"/>
    <p:sldId id="261" r:id="rId165"/>
    <p:sldId id="1265" r:id="rId166"/>
    <p:sldId id="1269" r:id="rId167"/>
    <p:sldId id="1266" r:id="rId168"/>
    <p:sldId id="1268" r:id="rId169"/>
    <p:sldId id="1267" r:id="rId170"/>
    <p:sldId id="1205" r:id="rId171"/>
    <p:sldId id="529" r:id="rId172"/>
    <p:sldId id="1206" r:id="rId173"/>
    <p:sldId id="567" r:id="rId174"/>
    <p:sldId id="1207" r:id="rId175"/>
    <p:sldId id="1208" r:id="rId176"/>
    <p:sldId id="1209" r:id="rId177"/>
    <p:sldId id="547" r:id="rId178"/>
    <p:sldId id="1210" r:id="rId179"/>
    <p:sldId id="511" r:id="rId180"/>
    <p:sldId id="539" r:id="rId181"/>
    <p:sldId id="1211" r:id="rId182"/>
    <p:sldId id="563" r:id="rId183"/>
    <p:sldId id="564" r:id="rId184"/>
    <p:sldId id="565" r:id="rId185"/>
    <p:sldId id="1170" r:id="rId186"/>
    <p:sldId id="1284" r:id="rId187"/>
    <p:sldId id="1305" r:id="rId188"/>
    <p:sldId id="1308" r:id="rId189"/>
    <p:sldId id="1312" r:id="rId190"/>
    <p:sldId id="1309" r:id="rId191"/>
    <p:sldId id="1310" r:id="rId192"/>
    <p:sldId id="1306" r:id="rId193"/>
    <p:sldId id="1307" r:id="rId194"/>
    <p:sldId id="1311" r:id="rId195"/>
    <p:sldId id="262" r:id="rId196"/>
    <p:sldId id="1325" r:id="rId197"/>
    <p:sldId id="1326" r:id="rId198"/>
    <p:sldId id="1327" r:id="rId199"/>
    <p:sldId id="1328" r:id="rId200"/>
    <p:sldId id="1329" r:id="rId201"/>
    <p:sldId id="484" r:id="rId202"/>
    <p:sldId id="271" r:id="rId203"/>
    <p:sldId id="1283" r:id="rId204"/>
    <p:sldId id="1253" r:id="rId205"/>
    <p:sldId id="1171" r:id="rId206"/>
    <p:sldId id="1254" r:id="rId207"/>
    <p:sldId id="1255" r:id="rId208"/>
    <p:sldId id="1256" r:id="rId209"/>
    <p:sldId id="1257" r:id="rId210"/>
    <p:sldId id="1258" r:id="rId211"/>
    <p:sldId id="1259" r:id="rId212"/>
    <p:sldId id="1260" r:id="rId213"/>
    <p:sldId id="263" r:id="rId214"/>
    <p:sldId id="2121" r:id="rId2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79" autoAdjust="0"/>
  </p:normalViewPr>
  <p:slideViewPr>
    <p:cSldViewPr snapToGrid="0">
      <p:cViewPr varScale="1">
        <p:scale>
          <a:sx n="56" d="100"/>
          <a:sy n="56" d="100"/>
        </p:scale>
        <p:origin x="12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603A7-DCE9-48ED-9582-6BDFF72E4FF0}" type="datetimeFigureOut">
              <a:rPr lang="fr-FR" smtClean="0"/>
              <a:t>19/11/2021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0DF3F-FEB0-45BE-9553-1ED5020BE609}" type="slidenum">
              <a:rPr lang="fr-FR" smtClean="0"/>
              <a:t>‹#›</a:t>
            </a:fld>
            <a:endParaRPr lang="fr-FR"/>
          </a:p>
        </p:txBody>
      </p:sp>
    </p:spTree>
    <p:extLst>
      <p:ext uri="{BB962C8B-B14F-4D97-AF65-F5344CB8AC3E}">
        <p14:creationId xmlns:p14="http://schemas.microsoft.com/office/powerpoint/2010/main" val="283781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a:p>
        </p:txBody>
      </p:sp>
    </p:spTree>
    <p:extLst>
      <p:ext uri="{BB962C8B-B14F-4D97-AF65-F5344CB8AC3E}">
        <p14:creationId xmlns:p14="http://schemas.microsoft.com/office/powerpoint/2010/main" val="2168127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a:p>
        </p:txBody>
      </p:sp>
    </p:spTree>
    <p:extLst>
      <p:ext uri="{BB962C8B-B14F-4D97-AF65-F5344CB8AC3E}">
        <p14:creationId xmlns:p14="http://schemas.microsoft.com/office/powerpoint/2010/main" val="389472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a:p>
        </p:txBody>
      </p:sp>
    </p:spTree>
    <p:extLst>
      <p:ext uri="{BB962C8B-B14F-4D97-AF65-F5344CB8AC3E}">
        <p14:creationId xmlns:p14="http://schemas.microsoft.com/office/powerpoint/2010/main" val="105386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08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821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1000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138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a:p>
        </p:txBody>
      </p:sp>
    </p:spTree>
    <p:extLst>
      <p:ext uri="{BB962C8B-B14F-4D97-AF65-F5344CB8AC3E}">
        <p14:creationId xmlns:p14="http://schemas.microsoft.com/office/powerpoint/2010/main" val="3267819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60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45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a:p>
        </p:txBody>
      </p:sp>
    </p:spTree>
    <p:extLst>
      <p:ext uri="{BB962C8B-B14F-4D97-AF65-F5344CB8AC3E}">
        <p14:creationId xmlns:p14="http://schemas.microsoft.com/office/powerpoint/2010/main" val="3852109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70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5486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516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223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1116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231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642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378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54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28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a:p>
        </p:txBody>
      </p:sp>
    </p:spTree>
    <p:extLst>
      <p:ext uri="{BB962C8B-B14F-4D97-AF65-F5344CB8AC3E}">
        <p14:creationId xmlns:p14="http://schemas.microsoft.com/office/powerpoint/2010/main" val="3084067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3068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877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607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056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946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6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969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421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459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2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a:p>
        </p:txBody>
      </p:sp>
    </p:spTree>
    <p:extLst>
      <p:ext uri="{BB962C8B-B14F-4D97-AF65-F5344CB8AC3E}">
        <p14:creationId xmlns:p14="http://schemas.microsoft.com/office/powerpoint/2010/main" val="3837735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230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603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54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297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626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560DF3F-FEB0-45BE-9553-1ED5020BE609}" type="slidenum">
              <a:rPr lang="fr-FR" smtClean="0"/>
              <a:t>63</a:t>
            </a:fld>
            <a:endParaRPr lang="fr-FR"/>
          </a:p>
        </p:txBody>
      </p:sp>
    </p:spTree>
    <p:extLst>
      <p:ext uri="{BB962C8B-B14F-4D97-AF65-F5344CB8AC3E}">
        <p14:creationId xmlns:p14="http://schemas.microsoft.com/office/powerpoint/2010/main" val="1145990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fr-FR" sz="1800" b="0" i="0" u="none" strike="noStrike" baseline="0" dirty="0">
              <a:solidFill>
                <a:srgbClr val="000000"/>
              </a:solidFill>
              <a:latin typeface="Source Sans Pro" panose="020B0503030403020204" pitchFamily="34" charset="0"/>
            </a:endParaRPr>
          </a:p>
          <a:p>
            <a:r>
              <a:rPr lang="fr-FR" sz="1800" b="0" i="0" u="none" strike="noStrike" baseline="0" dirty="0">
                <a:solidFill>
                  <a:srgbClr val="000000"/>
                </a:solidFill>
                <a:latin typeface="Source Sans Pro" panose="020B0503030403020204" pitchFamily="34" charset="0"/>
              </a:rPr>
              <a:t>Contrôle: figer les groupes ou créer un point de sauvegarde et redémarrer.</a:t>
            </a:r>
          </a:p>
          <a:p>
            <a:endParaRPr lang="fr-FR" dirty="0"/>
          </a:p>
        </p:txBody>
      </p:sp>
      <p:sp>
        <p:nvSpPr>
          <p:cNvPr id="4" name="Slide Number Placeholder 3"/>
          <p:cNvSpPr>
            <a:spLocks noGrp="1"/>
          </p:cNvSpPr>
          <p:nvPr>
            <p:ph type="sldNum" sz="quarter" idx="5"/>
          </p:nvPr>
        </p:nvSpPr>
        <p:spPr/>
        <p:txBody>
          <a:bodyPr/>
          <a:lstStyle/>
          <a:p>
            <a:fld id="{F560DF3F-FEB0-45BE-9553-1ED5020BE609}" type="slidenum">
              <a:rPr lang="fr-FR" smtClean="0"/>
              <a:t>80</a:t>
            </a:fld>
            <a:endParaRPr lang="fr-FR"/>
          </a:p>
        </p:txBody>
      </p:sp>
    </p:spTree>
    <p:extLst>
      <p:ext uri="{BB962C8B-B14F-4D97-AF65-F5344CB8AC3E}">
        <p14:creationId xmlns:p14="http://schemas.microsoft.com/office/powerpoint/2010/main" val="3027832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070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90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1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a:p>
        </p:txBody>
      </p:sp>
    </p:spTree>
    <p:extLst>
      <p:ext uri="{BB962C8B-B14F-4D97-AF65-F5344CB8AC3E}">
        <p14:creationId xmlns:p14="http://schemas.microsoft.com/office/powerpoint/2010/main" val="3609749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120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098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688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877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401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85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741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360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8234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847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a:p>
        </p:txBody>
      </p:sp>
    </p:spTree>
    <p:extLst>
      <p:ext uri="{BB962C8B-B14F-4D97-AF65-F5344CB8AC3E}">
        <p14:creationId xmlns:p14="http://schemas.microsoft.com/office/powerpoint/2010/main" val="1533477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5861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0644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64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8579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38871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61909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532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391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335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34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En règle générale, les applications SaaS sont des applications Web ou des applications mobiles auxquelles les utilisateurs peuvent accéder via un navigateur Web. Les mises à jour logicielles, les corrections de bogues et toute autre maintenance logicielle générale sont prises en charge pour l'utilisateur et se connectent aux applications cloud via un tableau de bord ou une API. </a:t>
            </a:r>
            <a:endParaRP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1742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070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3549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9" name="Google Shape;1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dirty="0"/>
              <a:t>Author: Ahmed Hosni</a:t>
            </a:r>
            <a:endParaRPr dirty="0"/>
          </a:p>
        </p:txBody>
      </p:sp>
      <p:sp>
        <p:nvSpPr>
          <p:cNvPr id="130" name="Google Shape;13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178</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070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999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98093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9286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3312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5659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fr-FR" dirty="0"/>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2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30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89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5759-4068-4A34-803C-56CA26EAC5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032816A2-13C9-41B4-8F68-DF0AE72DFB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E1F717CB-B432-4179-86FA-FF2B167CB70A}"/>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5" name="Footer Placeholder 4">
            <a:extLst>
              <a:ext uri="{FF2B5EF4-FFF2-40B4-BE49-F238E27FC236}">
                <a16:creationId xmlns:a16="http://schemas.microsoft.com/office/drawing/2014/main" id="{706D4E5B-1898-4071-B7A8-6AAAE369CB4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AF68DF1-ACE8-4E96-B67C-348DB18B12F9}"/>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141279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B921-AAAA-4DA7-942C-1BE1B7B283B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EFC5F9D9-F12B-4D58-A08E-0537E2DBF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DAFE7F5-F790-4BCF-9D1B-9E334FA79D10}"/>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5" name="Footer Placeholder 4">
            <a:extLst>
              <a:ext uri="{FF2B5EF4-FFF2-40B4-BE49-F238E27FC236}">
                <a16:creationId xmlns:a16="http://schemas.microsoft.com/office/drawing/2014/main" id="{36B030AA-9E17-4CCA-8B05-BA504EBBCE2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25AED43-5804-4691-9D08-5DC7A14D8F33}"/>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86106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45623-5219-4FC6-9729-69B68700EC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7FE8FC05-C75F-4D99-92C4-DB103F0A6F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66DE044-B05C-4409-8513-59A41E5F2521}"/>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5" name="Footer Placeholder 4">
            <a:extLst>
              <a:ext uri="{FF2B5EF4-FFF2-40B4-BE49-F238E27FC236}">
                <a16:creationId xmlns:a16="http://schemas.microsoft.com/office/drawing/2014/main" id="{7499FEAB-3C0E-4D2D-8253-EBE50A7E676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B6A83F-3B1B-4561-B9F5-3E43969C70AC}"/>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314344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780074" y="4281116"/>
            <a:ext cx="10363200" cy="13620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400"/>
              <a:buNone/>
              <a:defRPr sz="4001"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1">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4038601" y="6356350"/>
            <a:ext cx="411480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1">
                <a:solidFill>
                  <a:srgbClr val="89898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064525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4902-FBFE-4592-A4D3-2D24B5A173AA}"/>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D3B2E97-90BA-4331-B24F-2095316D22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152CBD6-6202-4AEB-BBC1-7DFAF8522D10}"/>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5" name="Footer Placeholder 4">
            <a:extLst>
              <a:ext uri="{FF2B5EF4-FFF2-40B4-BE49-F238E27FC236}">
                <a16:creationId xmlns:a16="http://schemas.microsoft.com/office/drawing/2014/main" id="{1B2E2E11-21C9-41DD-9DE8-3D80F8C7009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BFA3864-0381-42E6-91CC-29E5BD747285}"/>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193922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DB4-5883-4F39-9CD9-86E73268A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972A2071-DD2F-463D-9D05-EF53A470F5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A4261-6DEA-4CC8-9914-538131616D96}"/>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5" name="Footer Placeholder 4">
            <a:extLst>
              <a:ext uri="{FF2B5EF4-FFF2-40B4-BE49-F238E27FC236}">
                <a16:creationId xmlns:a16="http://schemas.microsoft.com/office/drawing/2014/main" id="{B996602A-922E-4FE3-B8AA-2A02E2B7CE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870B7E2-3EC1-422B-A77D-E1AA261AA27B}"/>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1277567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9E71-512F-4192-9F86-1147A599AFE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14D9E8E-FAE2-4B22-970E-D995AB7F3F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1317BBCA-B12D-4164-97FA-72CB957BD6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87D988B-3B5D-4CA2-8CEB-C0243FC15E9F}"/>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6" name="Footer Placeholder 5">
            <a:extLst>
              <a:ext uri="{FF2B5EF4-FFF2-40B4-BE49-F238E27FC236}">
                <a16:creationId xmlns:a16="http://schemas.microsoft.com/office/drawing/2014/main" id="{C0DCC185-CD01-4B4B-B664-E353332489D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77B4D8A-6F82-442E-885C-48F8B3F7F9E6}"/>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1193569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A2ED-2066-40F2-8E1C-7B4CDC4F4FB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09A9166-6B0A-4F26-AB82-71FAE4755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6013D-AC07-4E3C-9F65-536175C60A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4E059C4-40A7-4B27-A52B-4BD72BF627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E0FF91-2478-445F-915D-DC514B89D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8D5FDDB1-F1C5-4DB9-AD45-48AEF06EEF9A}"/>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8" name="Footer Placeholder 7">
            <a:extLst>
              <a:ext uri="{FF2B5EF4-FFF2-40B4-BE49-F238E27FC236}">
                <a16:creationId xmlns:a16="http://schemas.microsoft.com/office/drawing/2014/main" id="{C1A2568B-BE58-4BD9-B0A3-A969F3CAAD3B}"/>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B44B050D-7024-497A-BF62-932184082637}"/>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3834115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29F30-8285-4EE1-8BBC-23955F01137B}"/>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FEFB0D2B-2E1E-4DE5-AE11-3772CA052393}"/>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4" name="Footer Placeholder 3">
            <a:extLst>
              <a:ext uri="{FF2B5EF4-FFF2-40B4-BE49-F238E27FC236}">
                <a16:creationId xmlns:a16="http://schemas.microsoft.com/office/drawing/2014/main" id="{0D386E2B-9810-4665-B116-4BD28323A47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8A905ED3-797A-4707-83A7-2C0866D44EF5}"/>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647373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F49E0-514C-4024-BC9B-0CFF9C541EC4}"/>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3" name="Footer Placeholder 2">
            <a:extLst>
              <a:ext uri="{FF2B5EF4-FFF2-40B4-BE49-F238E27FC236}">
                <a16:creationId xmlns:a16="http://schemas.microsoft.com/office/drawing/2014/main" id="{9775EE5B-2001-492A-85B5-869742E4148E}"/>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EA5CAA5C-5CB3-4618-AE28-92ED471786B8}"/>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321015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4158-482D-457C-B3C7-D480DC3F14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ECB27EE6-1672-4152-B4BB-E9F473003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DC28F4FE-75A1-4967-88D0-03E96A086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63FD7-544D-47B9-826D-92C0668C04F9}"/>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6" name="Footer Placeholder 5">
            <a:extLst>
              <a:ext uri="{FF2B5EF4-FFF2-40B4-BE49-F238E27FC236}">
                <a16:creationId xmlns:a16="http://schemas.microsoft.com/office/drawing/2014/main" id="{C310939D-5B91-414B-B730-2E8843A67AE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6655AD4-217B-4CC2-906C-3833B1A44010}"/>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257998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6297-0017-4950-9001-ACFD6141E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CC24387C-13EE-4983-8C1B-44869F8DA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5B4F720-3C77-45D9-B2FA-579E5CC54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E647E-D34D-4B11-A3E9-D405828BF20E}"/>
              </a:ext>
            </a:extLst>
          </p:cNvPr>
          <p:cNvSpPr>
            <a:spLocks noGrp="1"/>
          </p:cNvSpPr>
          <p:nvPr>
            <p:ph type="dt" sz="half" idx="10"/>
          </p:nvPr>
        </p:nvSpPr>
        <p:spPr/>
        <p:txBody>
          <a:bodyPr/>
          <a:lstStyle/>
          <a:p>
            <a:fld id="{2769EA6C-68BB-4717-B82F-0B3C90F2D089}" type="datetimeFigureOut">
              <a:rPr lang="fr-FR" smtClean="0"/>
              <a:t>19/11/2021</a:t>
            </a:fld>
            <a:endParaRPr lang="fr-FR"/>
          </a:p>
        </p:txBody>
      </p:sp>
      <p:sp>
        <p:nvSpPr>
          <p:cNvPr id="6" name="Footer Placeholder 5">
            <a:extLst>
              <a:ext uri="{FF2B5EF4-FFF2-40B4-BE49-F238E27FC236}">
                <a16:creationId xmlns:a16="http://schemas.microsoft.com/office/drawing/2014/main" id="{C588DA48-C73A-408A-BB72-93AFBBCF8C6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5314E74-113B-461A-850E-D315A504F6FE}"/>
              </a:ext>
            </a:extLst>
          </p:cNvPr>
          <p:cNvSpPr>
            <a:spLocks noGrp="1"/>
          </p:cNvSpPr>
          <p:nvPr>
            <p:ph type="sldNum" sz="quarter" idx="12"/>
          </p:nvPr>
        </p:nvSpPr>
        <p:spPr/>
        <p:txBody>
          <a:bodyPr/>
          <a:lstStyle/>
          <a:p>
            <a:fld id="{F55BCDEA-1ADA-4135-AAC6-17111E067AB9}" type="slidenum">
              <a:rPr lang="fr-FR" smtClean="0"/>
              <a:t>‹#›</a:t>
            </a:fld>
            <a:endParaRPr lang="fr-FR"/>
          </a:p>
        </p:txBody>
      </p:sp>
    </p:spTree>
    <p:extLst>
      <p:ext uri="{BB962C8B-B14F-4D97-AF65-F5344CB8AC3E}">
        <p14:creationId xmlns:p14="http://schemas.microsoft.com/office/powerpoint/2010/main" val="3881193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76E4C-85D8-496B-9B15-E15493721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318A6DA-482B-4552-9E23-7DEA7A86E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94E3214-16C0-46E0-A4DC-9C3108FB8C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9EA6C-68BB-4717-B82F-0B3C90F2D089}" type="datetimeFigureOut">
              <a:rPr lang="fr-FR" smtClean="0"/>
              <a:t>19/11/2021</a:t>
            </a:fld>
            <a:endParaRPr lang="fr-FR"/>
          </a:p>
        </p:txBody>
      </p:sp>
      <p:sp>
        <p:nvSpPr>
          <p:cNvPr id="5" name="Footer Placeholder 4">
            <a:extLst>
              <a:ext uri="{FF2B5EF4-FFF2-40B4-BE49-F238E27FC236}">
                <a16:creationId xmlns:a16="http://schemas.microsoft.com/office/drawing/2014/main" id="{96364089-BA8F-47A6-A45F-0195D1FC5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7C67AF4A-4F0E-4868-882F-F8208C320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BCDEA-1ADA-4135-AAC6-17111E067AB9}" type="slidenum">
              <a:rPr lang="fr-FR" smtClean="0"/>
              <a:t>‹#›</a:t>
            </a:fld>
            <a:endParaRPr lang="fr-FR"/>
          </a:p>
        </p:txBody>
      </p:sp>
    </p:spTree>
    <p:extLst>
      <p:ext uri="{BB962C8B-B14F-4D97-AF65-F5344CB8AC3E}">
        <p14:creationId xmlns:p14="http://schemas.microsoft.com/office/powerpoint/2010/main" val="23583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landscape.cncf.io/"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13" Type="http://schemas.openxmlformats.org/officeDocument/2006/relationships/hyperlink" Target="https://12factor.net/log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12" Type="http://schemas.openxmlformats.org/officeDocument/2006/relationships/hyperlink" Target="https://12factor.net/dev-prod-parity"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12factor.net/backing-services" TargetMode="External"/><Relationship Id="rId11" Type="http://schemas.openxmlformats.org/officeDocument/2006/relationships/hyperlink" Target="https://12factor.net/disposability" TargetMode="External"/><Relationship Id="rId5" Type="http://schemas.openxmlformats.org/officeDocument/2006/relationships/hyperlink" Target="https://12factor.net/config" TargetMode="External"/><Relationship Id="rId10" Type="http://schemas.openxmlformats.org/officeDocument/2006/relationships/hyperlink" Target="https://12factor.net/concurrency" TargetMode="External"/><Relationship Id="rId4" Type="http://schemas.openxmlformats.org/officeDocument/2006/relationships/hyperlink" Target="https://12factor.net/dependencies" TargetMode="External"/><Relationship Id="rId9" Type="http://schemas.openxmlformats.org/officeDocument/2006/relationships/hyperlink" Target="https://12factor.net/port-binding" TargetMode="External"/><Relationship Id="rId14" Type="http://schemas.openxmlformats.org/officeDocument/2006/relationships/hyperlink" Target="https://12factor.net/admin-process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AEEF-265A-476E-8C4E-7391513CD755}"/>
              </a:ext>
            </a:extLst>
          </p:cNvPr>
          <p:cNvSpPr>
            <a:spLocks noGrp="1"/>
          </p:cNvSpPr>
          <p:nvPr>
            <p:ph type="ctrTitle"/>
          </p:nvPr>
        </p:nvSpPr>
        <p:spPr>
          <a:xfrm>
            <a:off x="1636542" y="629994"/>
            <a:ext cx="9144000" cy="2387600"/>
          </a:xfrm>
        </p:spPr>
        <p:txBody>
          <a:bodyPr/>
          <a:lstStyle/>
          <a:p>
            <a:r>
              <a:rPr lang="fr-FR" b="1" dirty="0"/>
              <a:t>Séminaire CaaS</a:t>
            </a:r>
          </a:p>
        </p:txBody>
      </p:sp>
      <p:sp>
        <p:nvSpPr>
          <p:cNvPr id="3" name="Subtitle 2">
            <a:extLst>
              <a:ext uri="{FF2B5EF4-FFF2-40B4-BE49-F238E27FC236}">
                <a16:creationId xmlns:a16="http://schemas.microsoft.com/office/drawing/2014/main" id="{55D95DCD-4FDE-4DFB-844C-C4E7EB5AA7C2}"/>
              </a:ext>
            </a:extLst>
          </p:cNvPr>
          <p:cNvSpPr>
            <a:spLocks noGrp="1"/>
          </p:cNvSpPr>
          <p:nvPr>
            <p:ph type="subTitle" idx="1"/>
          </p:nvPr>
        </p:nvSpPr>
        <p:spPr/>
        <p:txBody>
          <a:bodyPr>
            <a:normAutofit fontScale="25000" lnSpcReduction="20000"/>
          </a:bodyPr>
          <a:lstStyle/>
          <a:p>
            <a:pPr marL="12700" marR="5080" indent="-1905" algn="ctr">
              <a:lnSpc>
                <a:spcPts val="3840"/>
              </a:lnSpc>
              <a:spcBef>
                <a:spcPts val="125"/>
              </a:spcBef>
            </a:pPr>
            <a:r>
              <a:rPr lang="fr-FR" sz="7200" b="1" u="heavy" spc="-10" dirty="0">
                <a:uFill>
                  <a:solidFill>
                    <a:srgbClr val="000000"/>
                  </a:solidFill>
                </a:uFill>
                <a:latin typeface="Segoe UI"/>
                <a:cs typeface="Segoe UI"/>
              </a:rPr>
              <a:t>Formateur</a:t>
            </a:r>
          </a:p>
          <a:p>
            <a:pPr marL="12700" marR="5080" indent="-1905" algn="ctr">
              <a:lnSpc>
                <a:spcPts val="3840"/>
              </a:lnSpc>
              <a:spcBef>
                <a:spcPts val="125"/>
              </a:spcBef>
            </a:pPr>
            <a:r>
              <a:rPr lang="fr-FR" sz="7200" b="1" spc="-5" dirty="0">
                <a:solidFill>
                  <a:srgbClr val="002060"/>
                </a:solidFill>
                <a:latin typeface="Segoe UI"/>
                <a:cs typeface="Segoe UI"/>
              </a:rPr>
              <a:t>Ahmed Hosni</a:t>
            </a:r>
          </a:p>
          <a:p>
            <a:pPr marL="12700" marR="5080" indent="-1905" algn="ctr">
              <a:lnSpc>
                <a:spcPts val="3840"/>
              </a:lnSpc>
              <a:spcBef>
                <a:spcPts val="125"/>
              </a:spcBef>
            </a:pPr>
            <a:r>
              <a:rPr lang="fr-FR" sz="7200" b="1" spc="-5" dirty="0" err="1">
                <a:solidFill>
                  <a:srgbClr val="002060"/>
                </a:solidFill>
                <a:latin typeface="Segoe UI"/>
                <a:cs typeface="Segoe UI"/>
              </a:rPr>
              <a:t>Technology</a:t>
            </a:r>
            <a:r>
              <a:rPr lang="fr-FR" sz="7200" b="1" spc="-5" dirty="0">
                <a:solidFill>
                  <a:srgbClr val="002060"/>
                </a:solidFill>
                <a:latin typeface="Segoe UI"/>
                <a:cs typeface="Segoe UI"/>
              </a:rPr>
              <a:t> manager</a:t>
            </a:r>
          </a:p>
          <a:p>
            <a:pPr marL="12700" marR="5080" indent="-1905" algn="ctr">
              <a:lnSpc>
                <a:spcPts val="3840"/>
              </a:lnSpc>
              <a:spcBef>
                <a:spcPts val="125"/>
              </a:spcBef>
            </a:pPr>
            <a:r>
              <a:rPr lang="fr-FR" sz="7200" b="1" spc="-5" dirty="0">
                <a:solidFill>
                  <a:srgbClr val="002060"/>
                </a:solidFill>
                <a:latin typeface="Segoe UI"/>
                <a:cs typeface="Segoe UI"/>
              </a:rPr>
              <a:t>Contact: ahmedhosni.contact@gmail.com</a:t>
            </a:r>
            <a:endParaRPr lang="fr-FR" sz="7200" dirty="0">
              <a:solidFill>
                <a:srgbClr val="002060"/>
              </a:solidFill>
              <a:latin typeface="Segoe UI"/>
              <a:cs typeface="Segoe UI"/>
            </a:endParaRPr>
          </a:p>
          <a:p>
            <a:endParaRPr lang="fr-FR" dirty="0"/>
          </a:p>
        </p:txBody>
      </p:sp>
    </p:spTree>
    <p:extLst>
      <p:ext uri="{BB962C8B-B14F-4D97-AF65-F5344CB8AC3E}">
        <p14:creationId xmlns:p14="http://schemas.microsoft.com/office/powerpoint/2010/main" val="153287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3" name="Google Shape;344;p24">
            <a:extLst>
              <a:ext uri="{FF2B5EF4-FFF2-40B4-BE49-F238E27FC236}">
                <a16:creationId xmlns:a16="http://schemas.microsoft.com/office/drawing/2014/main" id="{2E5C7FF1-E0D6-4036-B8CB-9EEC97BD1BAA}"/>
              </a:ext>
            </a:extLst>
          </p:cNvPr>
          <p:cNvSpPr txBox="1">
            <a:spLocks noGrp="1"/>
          </p:cNvSpPr>
          <p:nvPr/>
        </p:nvSpPr>
        <p:spPr>
          <a:xfrm>
            <a:off x="2152650" y="169230"/>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IT Bimodale et DevOps</a:t>
            </a:r>
            <a:endParaRPr lang="fr-FR" b="1" dirty="0"/>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10</a:t>
            </a:fld>
            <a:endParaRPr lang="en-US"/>
          </a:p>
        </p:txBody>
      </p:sp>
      <p:pic>
        <p:nvPicPr>
          <p:cNvPr id="5" name="Picture 4">
            <a:extLst>
              <a:ext uri="{FF2B5EF4-FFF2-40B4-BE49-F238E27FC236}">
                <a16:creationId xmlns:a16="http://schemas.microsoft.com/office/drawing/2014/main" id="{A968CED3-2FA6-4B3A-BA91-F09988CBD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423" y="918181"/>
            <a:ext cx="7269153" cy="5770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ESPACE DE NOM UTILISATEUR</a:t>
            </a:r>
          </a:p>
        </p:txBody>
      </p:sp>
      <p:pic>
        <p:nvPicPr>
          <p:cNvPr id="4" name="Picture 3" descr="Text&#10;&#10;Description automatically generated">
            <a:extLst>
              <a:ext uri="{FF2B5EF4-FFF2-40B4-BE49-F238E27FC236}">
                <a16:creationId xmlns:a16="http://schemas.microsoft.com/office/drawing/2014/main" id="{A2AE4737-3A70-41EA-A14F-595B3C8B46BB}"/>
              </a:ext>
            </a:extLst>
          </p:cNvPr>
          <p:cNvPicPr>
            <a:picLocks noChangeAspect="1"/>
          </p:cNvPicPr>
          <p:nvPr/>
        </p:nvPicPr>
        <p:blipFill>
          <a:blip r:embed="rId2"/>
          <a:stretch>
            <a:fillRect/>
          </a:stretch>
        </p:blipFill>
        <p:spPr>
          <a:xfrm>
            <a:off x="643467" y="2100253"/>
            <a:ext cx="10905066" cy="3544146"/>
          </a:xfrm>
          <a:prstGeom prst="rect">
            <a:avLst/>
          </a:prstGeom>
        </p:spPr>
      </p:pic>
    </p:spTree>
    <p:extLst>
      <p:ext uri="{BB962C8B-B14F-4D97-AF65-F5344CB8AC3E}">
        <p14:creationId xmlns:p14="http://schemas.microsoft.com/office/powerpoint/2010/main" val="1081487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a:solidFill>
                  <a:schemeClr val="bg1"/>
                </a:solidFill>
                <a:effectLst/>
                <a:latin typeface="+mj-lt"/>
                <a:ea typeface="+mj-ea"/>
                <a:cs typeface="+mj-cs"/>
              </a:rPr>
              <a:t>ESPACE DE NOM AUTO HÉBERGÉ</a:t>
            </a:r>
            <a:endParaRPr lang="en-US" sz="3200" b="1" i="0" u="none" strike="noStrike" kern="1200" dirty="0">
              <a:solidFill>
                <a:schemeClr val="bg1"/>
              </a:solidFill>
              <a:effectLst/>
              <a:latin typeface="+mj-lt"/>
              <a:ea typeface="+mj-ea"/>
              <a:cs typeface="+mj-cs"/>
            </a:endParaRPr>
          </a:p>
        </p:txBody>
      </p:sp>
      <p:pic>
        <p:nvPicPr>
          <p:cNvPr id="5" name="Picture 4">
            <a:extLst>
              <a:ext uri="{FF2B5EF4-FFF2-40B4-BE49-F238E27FC236}">
                <a16:creationId xmlns:a16="http://schemas.microsoft.com/office/drawing/2014/main" id="{9A458D13-B00D-4EEE-9F78-21F7DD8D4868}"/>
              </a:ext>
            </a:extLst>
          </p:cNvPr>
          <p:cNvPicPr>
            <a:picLocks noChangeAspect="1"/>
          </p:cNvPicPr>
          <p:nvPr/>
        </p:nvPicPr>
        <p:blipFill>
          <a:blip r:embed="rId2"/>
          <a:stretch>
            <a:fillRect/>
          </a:stretch>
        </p:blipFill>
        <p:spPr>
          <a:xfrm>
            <a:off x="643467" y="1827627"/>
            <a:ext cx="10905066" cy="4089398"/>
          </a:xfrm>
          <a:prstGeom prst="rect">
            <a:avLst/>
          </a:prstGeom>
        </p:spPr>
      </p:pic>
    </p:spTree>
    <p:extLst>
      <p:ext uri="{BB962C8B-B14F-4D97-AF65-F5344CB8AC3E}">
        <p14:creationId xmlns:p14="http://schemas.microsoft.com/office/powerpoint/2010/main" val="14831506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RECHERCHER UNE IMAGE</a:t>
            </a:r>
          </a:p>
        </p:txBody>
      </p:sp>
      <p:pic>
        <p:nvPicPr>
          <p:cNvPr id="4" name="Picture 3">
            <a:extLst>
              <a:ext uri="{FF2B5EF4-FFF2-40B4-BE49-F238E27FC236}">
                <a16:creationId xmlns:a16="http://schemas.microsoft.com/office/drawing/2014/main" id="{30607F7E-DC6F-4BD5-B549-18BD943E1E4D}"/>
              </a:ext>
            </a:extLst>
          </p:cNvPr>
          <p:cNvPicPr>
            <a:picLocks noChangeAspect="1"/>
          </p:cNvPicPr>
          <p:nvPr/>
        </p:nvPicPr>
        <p:blipFill>
          <a:blip r:embed="rId2"/>
          <a:stretch>
            <a:fillRect/>
          </a:stretch>
        </p:blipFill>
        <p:spPr>
          <a:xfrm>
            <a:off x="779154" y="1863937"/>
            <a:ext cx="10014080" cy="4057298"/>
          </a:xfrm>
          <a:prstGeom prst="rect">
            <a:avLst/>
          </a:prstGeom>
        </p:spPr>
      </p:pic>
    </p:spTree>
    <p:extLst>
      <p:ext uri="{BB962C8B-B14F-4D97-AF65-F5344CB8AC3E}">
        <p14:creationId xmlns:p14="http://schemas.microsoft.com/office/powerpoint/2010/main" val="3176210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RÉCUPÉRER UNE IMAGE</a:t>
            </a:r>
          </a:p>
        </p:txBody>
      </p:sp>
      <p:pic>
        <p:nvPicPr>
          <p:cNvPr id="4" name="Picture 3" descr="Graphical user interface, text, application, email&#10;&#10;Description automatically generated">
            <a:extLst>
              <a:ext uri="{FF2B5EF4-FFF2-40B4-BE49-F238E27FC236}">
                <a16:creationId xmlns:a16="http://schemas.microsoft.com/office/drawing/2014/main" id="{6B12B885-B7FD-405F-9684-2E16597ED1DE}"/>
              </a:ext>
            </a:extLst>
          </p:cNvPr>
          <p:cNvPicPr>
            <a:picLocks noChangeAspect="1"/>
          </p:cNvPicPr>
          <p:nvPr/>
        </p:nvPicPr>
        <p:blipFill>
          <a:blip r:embed="rId2"/>
          <a:stretch>
            <a:fillRect/>
          </a:stretch>
        </p:blipFill>
        <p:spPr>
          <a:xfrm>
            <a:off x="643467" y="1800364"/>
            <a:ext cx="10905066" cy="4143924"/>
          </a:xfrm>
          <a:prstGeom prst="rect">
            <a:avLst/>
          </a:prstGeom>
        </p:spPr>
      </p:pic>
    </p:spTree>
    <p:extLst>
      <p:ext uri="{BB962C8B-B14F-4D97-AF65-F5344CB8AC3E}">
        <p14:creationId xmlns:p14="http://schemas.microsoft.com/office/powerpoint/2010/main" val="31193477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LISTER LES IMAGES</a:t>
            </a:r>
          </a:p>
        </p:txBody>
      </p:sp>
      <p:pic>
        <p:nvPicPr>
          <p:cNvPr id="5" name="Picture 4" descr="Timeline&#10;&#10;Description automatically generated">
            <a:extLst>
              <a:ext uri="{FF2B5EF4-FFF2-40B4-BE49-F238E27FC236}">
                <a16:creationId xmlns:a16="http://schemas.microsoft.com/office/drawing/2014/main" id="{3866D439-942F-4CC4-8723-0D23A2026E9F}"/>
              </a:ext>
            </a:extLst>
          </p:cNvPr>
          <p:cNvPicPr>
            <a:picLocks noChangeAspect="1"/>
          </p:cNvPicPr>
          <p:nvPr/>
        </p:nvPicPr>
        <p:blipFill>
          <a:blip r:embed="rId2"/>
          <a:stretch>
            <a:fillRect/>
          </a:stretch>
        </p:blipFill>
        <p:spPr>
          <a:xfrm>
            <a:off x="1016001" y="1675227"/>
            <a:ext cx="10159998" cy="4394199"/>
          </a:xfrm>
          <a:prstGeom prst="rect">
            <a:avLst/>
          </a:prstGeom>
        </p:spPr>
      </p:pic>
    </p:spTree>
    <p:extLst>
      <p:ext uri="{BB962C8B-B14F-4D97-AF65-F5344CB8AC3E}">
        <p14:creationId xmlns:p14="http://schemas.microsoft.com/office/powerpoint/2010/main" val="4076703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TAGS</a:t>
            </a:r>
          </a:p>
        </p:txBody>
      </p:sp>
      <p:pic>
        <p:nvPicPr>
          <p:cNvPr id="4" name="Picture 3">
            <a:extLst>
              <a:ext uri="{FF2B5EF4-FFF2-40B4-BE49-F238E27FC236}">
                <a16:creationId xmlns:a16="http://schemas.microsoft.com/office/drawing/2014/main" id="{4DE5FC91-5E02-4713-A2DD-4B51774BEE36}"/>
              </a:ext>
            </a:extLst>
          </p:cNvPr>
          <p:cNvPicPr>
            <a:picLocks noChangeAspect="1"/>
          </p:cNvPicPr>
          <p:nvPr/>
        </p:nvPicPr>
        <p:blipFill>
          <a:blip r:embed="rId2"/>
          <a:stretch>
            <a:fillRect/>
          </a:stretch>
        </p:blipFill>
        <p:spPr>
          <a:xfrm>
            <a:off x="864809" y="1675227"/>
            <a:ext cx="10462381" cy="4394199"/>
          </a:xfrm>
          <a:prstGeom prst="rect">
            <a:avLst/>
          </a:prstGeom>
        </p:spPr>
      </p:pic>
    </p:spTree>
    <p:extLst>
      <p:ext uri="{BB962C8B-B14F-4D97-AF65-F5344CB8AC3E}">
        <p14:creationId xmlns:p14="http://schemas.microsoft.com/office/powerpoint/2010/main" val="2947230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EXEMPLE</a:t>
            </a:r>
          </a:p>
        </p:txBody>
      </p:sp>
      <p:pic>
        <p:nvPicPr>
          <p:cNvPr id="5" name="Picture 4">
            <a:extLst>
              <a:ext uri="{FF2B5EF4-FFF2-40B4-BE49-F238E27FC236}">
                <a16:creationId xmlns:a16="http://schemas.microsoft.com/office/drawing/2014/main" id="{CC591903-AAA6-4E1D-B4E9-182D99688CD3}"/>
              </a:ext>
            </a:extLst>
          </p:cNvPr>
          <p:cNvPicPr>
            <a:picLocks noChangeAspect="1"/>
          </p:cNvPicPr>
          <p:nvPr/>
        </p:nvPicPr>
        <p:blipFill>
          <a:blip r:embed="rId2"/>
          <a:stretch>
            <a:fillRect/>
          </a:stretch>
        </p:blipFill>
        <p:spPr>
          <a:xfrm>
            <a:off x="1074059" y="1675227"/>
            <a:ext cx="10043881" cy="4394199"/>
          </a:xfrm>
          <a:prstGeom prst="rect">
            <a:avLst/>
          </a:prstGeom>
        </p:spPr>
      </p:pic>
    </p:spTree>
    <p:extLst>
      <p:ext uri="{BB962C8B-B14F-4D97-AF65-F5344CB8AC3E}">
        <p14:creationId xmlns:p14="http://schemas.microsoft.com/office/powerpoint/2010/main" val="3671361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EXEMPLE TAG</a:t>
            </a:r>
          </a:p>
        </p:txBody>
      </p:sp>
      <p:pic>
        <p:nvPicPr>
          <p:cNvPr id="4" name="Picture 3">
            <a:extLst>
              <a:ext uri="{FF2B5EF4-FFF2-40B4-BE49-F238E27FC236}">
                <a16:creationId xmlns:a16="http://schemas.microsoft.com/office/drawing/2014/main" id="{9F745569-EBB4-4706-AB69-EE6A1D1B11F5}"/>
              </a:ext>
            </a:extLst>
          </p:cNvPr>
          <p:cNvPicPr>
            <a:picLocks noChangeAspect="1"/>
          </p:cNvPicPr>
          <p:nvPr/>
        </p:nvPicPr>
        <p:blipFill>
          <a:blip r:embed="rId2"/>
          <a:stretch>
            <a:fillRect/>
          </a:stretch>
        </p:blipFill>
        <p:spPr>
          <a:xfrm>
            <a:off x="643467" y="1854889"/>
            <a:ext cx="10905066" cy="4034874"/>
          </a:xfrm>
          <a:prstGeom prst="rect">
            <a:avLst/>
          </a:prstGeom>
        </p:spPr>
      </p:pic>
    </p:spTree>
    <p:extLst>
      <p:ext uri="{BB962C8B-B14F-4D97-AF65-F5344CB8AC3E}">
        <p14:creationId xmlns:p14="http://schemas.microsoft.com/office/powerpoint/2010/main" val="3094925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UTILISATION DES TAGS</a:t>
            </a:r>
          </a:p>
        </p:txBody>
      </p:sp>
      <p:pic>
        <p:nvPicPr>
          <p:cNvPr id="4" name="Picture 3">
            <a:extLst>
              <a:ext uri="{FF2B5EF4-FFF2-40B4-BE49-F238E27FC236}">
                <a16:creationId xmlns:a16="http://schemas.microsoft.com/office/drawing/2014/main" id="{581B9D87-F5E3-4F03-ACED-2A6B2F2CD3F2}"/>
              </a:ext>
            </a:extLst>
          </p:cNvPr>
          <p:cNvPicPr>
            <a:picLocks noChangeAspect="1"/>
          </p:cNvPicPr>
          <p:nvPr/>
        </p:nvPicPr>
        <p:blipFill>
          <a:blip r:embed="rId2"/>
          <a:stretch>
            <a:fillRect/>
          </a:stretch>
        </p:blipFill>
        <p:spPr>
          <a:xfrm>
            <a:off x="643467" y="2100253"/>
            <a:ext cx="10905066" cy="3544146"/>
          </a:xfrm>
          <a:prstGeom prst="rect">
            <a:avLst/>
          </a:prstGeom>
        </p:spPr>
      </p:pic>
    </p:spTree>
    <p:extLst>
      <p:ext uri="{BB962C8B-B14F-4D97-AF65-F5344CB8AC3E}">
        <p14:creationId xmlns:p14="http://schemas.microsoft.com/office/powerpoint/2010/main" val="1364699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HISTORIQUE D’UNE IMAGE</a:t>
            </a:r>
          </a:p>
        </p:txBody>
      </p:sp>
      <p:pic>
        <p:nvPicPr>
          <p:cNvPr id="5" name="Picture 4">
            <a:extLst>
              <a:ext uri="{FF2B5EF4-FFF2-40B4-BE49-F238E27FC236}">
                <a16:creationId xmlns:a16="http://schemas.microsoft.com/office/drawing/2014/main" id="{4FE191B3-6AF3-407F-BCD2-46F361236529}"/>
              </a:ext>
            </a:extLst>
          </p:cNvPr>
          <p:cNvPicPr>
            <a:picLocks noChangeAspect="1"/>
          </p:cNvPicPr>
          <p:nvPr/>
        </p:nvPicPr>
        <p:blipFill>
          <a:blip r:embed="rId2"/>
          <a:stretch>
            <a:fillRect/>
          </a:stretch>
        </p:blipFill>
        <p:spPr>
          <a:xfrm>
            <a:off x="643467" y="1882152"/>
            <a:ext cx="10905066" cy="3980348"/>
          </a:xfrm>
          <a:prstGeom prst="rect">
            <a:avLst/>
          </a:prstGeom>
        </p:spPr>
      </p:pic>
    </p:spTree>
    <p:extLst>
      <p:ext uri="{BB962C8B-B14F-4D97-AF65-F5344CB8AC3E}">
        <p14:creationId xmlns:p14="http://schemas.microsoft.com/office/powerpoint/2010/main" val="137774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3" name="Google Shape;344;p24">
            <a:extLst>
              <a:ext uri="{FF2B5EF4-FFF2-40B4-BE49-F238E27FC236}">
                <a16:creationId xmlns:a16="http://schemas.microsoft.com/office/drawing/2014/main" id="{2E5C7FF1-E0D6-4036-B8CB-9EEC97BD1BAA}"/>
              </a:ext>
            </a:extLst>
          </p:cNvPr>
          <p:cNvSpPr txBox="1">
            <a:spLocks noGrp="1"/>
          </p:cNvSpPr>
          <p:nvPr/>
        </p:nvSpPr>
        <p:spPr>
          <a:xfrm>
            <a:off x="2152650" y="169230"/>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 CLOUD, C’EST LARGE !</a:t>
            </a:r>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11</a:t>
            </a:fld>
            <a:endParaRPr lang="en-US"/>
          </a:p>
        </p:txBody>
      </p:sp>
      <p:sp>
        <p:nvSpPr>
          <p:cNvPr id="7" name="TextBox 6">
            <a:extLst>
              <a:ext uri="{FF2B5EF4-FFF2-40B4-BE49-F238E27FC236}">
                <a16:creationId xmlns:a16="http://schemas.microsoft.com/office/drawing/2014/main" id="{2F3DB344-5018-43F3-8573-54FB549FA7B6}"/>
              </a:ext>
            </a:extLst>
          </p:cNvPr>
          <p:cNvSpPr txBox="1"/>
          <p:nvPr/>
        </p:nvSpPr>
        <p:spPr>
          <a:xfrm>
            <a:off x="1470085" y="1562714"/>
            <a:ext cx="9251830" cy="4420890"/>
          </a:xfrm>
          <a:prstGeom prst="rect">
            <a:avLst/>
          </a:prstGeom>
          <a:noFill/>
        </p:spPr>
        <p:txBody>
          <a:bodyPr wrap="square">
            <a:spAutoFit/>
          </a:bodyPr>
          <a:lstStyle/>
          <a:p>
            <a:pPr>
              <a:lnSpc>
                <a:spcPct val="200000"/>
              </a:lnSpc>
            </a:pPr>
            <a:r>
              <a:rPr lang="fr-FR" sz="2400" dirty="0"/>
              <a:t>• Stockage/calcul distant (on oublie, cf. externalisation)</a:t>
            </a:r>
          </a:p>
          <a:p>
            <a:pPr>
              <a:lnSpc>
                <a:spcPct val="200000"/>
              </a:lnSpc>
            </a:pPr>
            <a:r>
              <a:rPr lang="fr-FR" sz="2400" dirty="0"/>
              <a:t>• Virtualisation</a:t>
            </a:r>
          </a:p>
          <a:p>
            <a:pPr>
              <a:lnSpc>
                <a:spcPct val="200000"/>
              </a:lnSpc>
            </a:pPr>
            <a:r>
              <a:rPr lang="fr-FR" sz="2400" dirty="0"/>
              <a:t>• Abstraction du matériel</a:t>
            </a:r>
          </a:p>
          <a:p>
            <a:pPr>
              <a:lnSpc>
                <a:spcPct val="200000"/>
              </a:lnSpc>
            </a:pPr>
            <a:r>
              <a:rPr lang="fr-FR" sz="2400" dirty="0"/>
              <a:t>• Accès normalisé par des APIs</a:t>
            </a:r>
          </a:p>
          <a:p>
            <a:pPr>
              <a:lnSpc>
                <a:spcPct val="200000"/>
              </a:lnSpc>
            </a:pPr>
            <a:r>
              <a:rPr lang="fr-FR" sz="2400" dirty="0"/>
              <a:t>• Service et facturation à la demande</a:t>
            </a:r>
          </a:p>
          <a:p>
            <a:pPr>
              <a:lnSpc>
                <a:spcPct val="200000"/>
              </a:lnSpc>
            </a:pPr>
            <a:r>
              <a:rPr lang="fr-FR" sz="2400" dirty="0"/>
              <a:t>• Flexibilité, élasticité</a:t>
            </a:r>
          </a:p>
        </p:txBody>
      </p:sp>
    </p:spTree>
    <p:extLst>
      <p:ext uri="{BB962C8B-B14F-4D97-AF65-F5344CB8AC3E}">
        <p14:creationId xmlns:p14="http://schemas.microsoft.com/office/powerpoint/2010/main" val="23741602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MODIFIER UNE IMAGE</a:t>
            </a:r>
          </a:p>
        </p:txBody>
      </p:sp>
      <p:pic>
        <p:nvPicPr>
          <p:cNvPr id="5" name="Picture 4">
            <a:extLst>
              <a:ext uri="{FF2B5EF4-FFF2-40B4-BE49-F238E27FC236}">
                <a16:creationId xmlns:a16="http://schemas.microsoft.com/office/drawing/2014/main" id="{95908480-F3A4-4F6F-8F6E-E73079716047}"/>
              </a:ext>
            </a:extLst>
          </p:cNvPr>
          <p:cNvPicPr>
            <a:picLocks noChangeAspect="1"/>
          </p:cNvPicPr>
          <p:nvPr/>
        </p:nvPicPr>
        <p:blipFill>
          <a:blip r:embed="rId2"/>
          <a:stretch>
            <a:fillRect/>
          </a:stretch>
        </p:blipFill>
        <p:spPr>
          <a:xfrm>
            <a:off x="1130802" y="1675227"/>
            <a:ext cx="9930395" cy="4394199"/>
          </a:xfrm>
          <a:prstGeom prst="rect">
            <a:avLst/>
          </a:prstGeom>
        </p:spPr>
      </p:pic>
    </p:spTree>
    <p:extLst>
      <p:ext uri="{BB962C8B-B14F-4D97-AF65-F5344CB8AC3E}">
        <p14:creationId xmlns:p14="http://schemas.microsoft.com/office/powerpoint/2010/main" val="3540388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Top view of a violin on a wooden floor">
            <a:extLst>
              <a:ext uri="{FF2B5EF4-FFF2-40B4-BE49-F238E27FC236}">
                <a16:creationId xmlns:a16="http://schemas.microsoft.com/office/drawing/2014/main" id="{8CEFF7E4-00CA-4431-9A33-7F9A70638447}"/>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i="0" u="none" strike="noStrike">
                <a:effectLst/>
              </a:rPr>
              <a:t>Orchestration</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3116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a:solidFill>
                  <a:schemeClr val="bg1"/>
                </a:solidFill>
                <a:effectLst/>
                <a:latin typeface="+mj-lt"/>
                <a:ea typeface="+mj-ea"/>
                <a:cs typeface="+mj-cs"/>
              </a:rPr>
              <a:t>Docker Compose - Problématique</a:t>
            </a:r>
          </a:p>
        </p:txBody>
      </p:sp>
      <p:pic>
        <p:nvPicPr>
          <p:cNvPr id="6" name="Picture 5">
            <a:extLst>
              <a:ext uri="{FF2B5EF4-FFF2-40B4-BE49-F238E27FC236}">
                <a16:creationId xmlns:a16="http://schemas.microsoft.com/office/drawing/2014/main" id="{D6EB5B26-968F-415F-BC78-A0A215CC4D47}"/>
              </a:ext>
            </a:extLst>
          </p:cNvPr>
          <p:cNvPicPr>
            <a:picLocks noChangeAspect="1"/>
          </p:cNvPicPr>
          <p:nvPr/>
        </p:nvPicPr>
        <p:blipFill>
          <a:blip r:embed="rId2"/>
          <a:stretch>
            <a:fillRect/>
          </a:stretch>
        </p:blipFill>
        <p:spPr>
          <a:xfrm>
            <a:off x="2715396" y="1715502"/>
            <a:ext cx="7547659" cy="5013102"/>
          </a:xfrm>
          <a:prstGeom prst="rect">
            <a:avLst/>
          </a:prstGeom>
        </p:spPr>
      </p:pic>
    </p:spTree>
    <p:extLst>
      <p:ext uri="{BB962C8B-B14F-4D97-AF65-F5344CB8AC3E}">
        <p14:creationId xmlns:p14="http://schemas.microsoft.com/office/powerpoint/2010/main" val="25390464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a:solidFill>
                  <a:schemeClr val="bg1"/>
                </a:solidFill>
                <a:effectLst/>
                <a:latin typeface="+mj-lt"/>
                <a:ea typeface="+mj-ea"/>
                <a:cs typeface="+mj-cs"/>
              </a:rPr>
              <a:t>Docker Compose - Problématique</a:t>
            </a:r>
          </a:p>
        </p:txBody>
      </p:sp>
      <p:pic>
        <p:nvPicPr>
          <p:cNvPr id="4" name="Picture 3">
            <a:extLst>
              <a:ext uri="{FF2B5EF4-FFF2-40B4-BE49-F238E27FC236}">
                <a16:creationId xmlns:a16="http://schemas.microsoft.com/office/drawing/2014/main" id="{0DB8EBBA-66A4-4BE7-B8FE-DF3EC31026AC}"/>
              </a:ext>
            </a:extLst>
          </p:cNvPr>
          <p:cNvPicPr>
            <a:picLocks noChangeAspect="1"/>
          </p:cNvPicPr>
          <p:nvPr/>
        </p:nvPicPr>
        <p:blipFill>
          <a:blip r:embed="rId2"/>
          <a:stretch>
            <a:fillRect/>
          </a:stretch>
        </p:blipFill>
        <p:spPr>
          <a:xfrm>
            <a:off x="643467" y="1773101"/>
            <a:ext cx="10905066" cy="4198450"/>
          </a:xfrm>
          <a:prstGeom prst="rect">
            <a:avLst/>
          </a:prstGeom>
        </p:spPr>
      </p:pic>
    </p:spTree>
    <p:extLst>
      <p:ext uri="{BB962C8B-B14F-4D97-AF65-F5344CB8AC3E}">
        <p14:creationId xmlns:p14="http://schemas.microsoft.com/office/powerpoint/2010/main" val="4257062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Docker Compose - EXEMPLE: WORDPRESS</a:t>
            </a:r>
          </a:p>
        </p:txBody>
      </p:sp>
      <p:pic>
        <p:nvPicPr>
          <p:cNvPr id="4" name="Picture 3">
            <a:extLst>
              <a:ext uri="{FF2B5EF4-FFF2-40B4-BE49-F238E27FC236}">
                <a16:creationId xmlns:a16="http://schemas.microsoft.com/office/drawing/2014/main" id="{756E94C0-0449-409A-9FC7-AA54CD9B12C8}"/>
              </a:ext>
            </a:extLst>
          </p:cNvPr>
          <p:cNvPicPr>
            <a:picLocks noChangeAspect="1"/>
          </p:cNvPicPr>
          <p:nvPr/>
        </p:nvPicPr>
        <p:blipFill>
          <a:blip r:embed="rId2"/>
          <a:stretch>
            <a:fillRect/>
          </a:stretch>
        </p:blipFill>
        <p:spPr>
          <a:xfrm>
            <a:off x="1229392" y="2038791"/>
            <a:ext cx="9450109" cy="4493199"/>
          </a:xfrm>
          <a:prstGeom prst="rect">
            <a:avLst/>
          </a:prstGeom>
        </p:spPr>
      </p:pic>
    </p:spTree>
    <p:extLst>
      <p:ext uri="{BB962C8B-B14F-4D97-AF65-F5344CB8AC3E}">
        <p14:creationId xmlns:p14="http://schemas.microsoft.com/office/powerpoint/2010/main" val="25837773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COMMENT FAIRE POUR:</a:t>
            </a:r>
          </a:p>
        </p:txBody>
      </p:sp>
      <p:pic>
        <p:nvPicPr>
          <p:cNvPr id="5" name="Picture 4">
            <a:extLst>
              <a:ext uri="{FF2B5EF4-FFF2-40B4-BE49-F238E27FC236}">
                <a16:creationId xmlns:a16="http://schemas.microsoft.com/office/drawing/2014/main" id="{B84D1AFB-24BB-4D31-BB6A-870436D361FD}"/>
              </a:ext>
            </a:extLst>
          </p:cNvPr>
          <p:cNvPicPr>
            <a:picLocks noChangeAspect="1"/>
          </p:cNvPicPr>
          <p:nvPr/>
        </p:nvPicPr>
        <p:blipFill>
          <a:blip r:embed="rId2"/>
          <a:stretch>
            <a:fillRect/>
          </a:stretch>
        </p:blipFill>
        <p:spPr>
          <a:xfrm>
            <a:off x="1496095" y="1630668"/>
            <a:ext cx="8872856" cy="4787384"/>
          </a:xfrm>
          <a:prstGeom prst="rect">
            <a:avLst/>
          </a:prstGeom>
        </p:spPr>
      </p:pic>
    </p:spTree>
    <p:extLst>
      <p:ext uri="{BB962C8B-B14F-4D97-AF65-F5344CB8AC3E}">
        <p14:creationId xmlns:p14="http://schemas.microsoft.com/office/powerpoint/2010/main" val="17962645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SOLUTION</a:t>
            </a:r>
          </a:p>
        </p:txBody>
      </p:sp>
      <p:pic>
        <p:nvPicPr>
          <p:cNvPr id="4" name="Picture 3">
            <a:extLst>
              <a:ext uri="{FF2B5EF4-FFF2-40B4-BE49-F238E27FC236}">
                <a16:creationId xmlns:a16="http://schemas.microsoft.com/office/drawing/2014/main" id="{E4F00B75-668D-4B5A-AA71-A50C4AF2788D}"/>
              </a:ext>
            </a:extLst>
          </p:cNvPr>
          <p:cNvPicPr>
            <a:picLocks noChangeAspect="1"/>
          </p:cNvPicPr>
          <p:nvPr/>
        </p:nvPicPr>
        <p:blipFill>
          <a:blip r:embed="rId2"/>
          <a:stretch>
            <a:fillRect/>
          </a:stretch>
        </p:blipFill>
        <p:spPr>
          <a:xfrm>
            <a:off x="541746" y="1690445"/>
            <a:ext cx="10713175" cy="4900136"/>
          </a:xfrm>
          <a:prstGeom prst="rect">
            <a:avLst/>
          </a:prstGeom>
        </p:spPr>
      </p:pic>
    </p:spTree>
    <p:extLst>
      <p:ext uri="{BB962C8B-B14F-4D97-AF65-F5344CB8AC3E}">
        <p14:creationId xmlns:p14="http://schemas.microsoft.com/office/powerpoint/2010/main" val="37079642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UTILISATION de docker compose</a:t>
            </a:r>
          </a:p>
        </p:txBody>
      </p:sp>
      <p:pic>
        <p:nvPicPr>
          <p:cNvPr id="5" name="Picture 4">
            <a:extLst>
              <a:ext uri="{FF2B5EF4-FFF2-40B4-BE49-F238E27FC236}">
                <a16:creationId xmlns:a16="http://schemas.microsoft.com/office/drawing/2014/main" id="{9283E240-C76B-4E0F-9429-B20A09CC723A}"/>
              </a:ext>
            </a:extLst>
          </p:cNvPr>
          <p:cNvPicPr>
            <a:picLocks noChangeAspect="1"/>
          </p:cNvPicPr>
          <p:nvPr/>
        </p:nvPicPr>
        <p:blipFill>
          <a:blip r:embed="rId2"/>
          <a:stretch>
            <a:fillRect/>
          </a:stretch>
        </p:blipFill>
        <p:spPr>
          <a:xfrm>
            <a:off x="1222824" y="1701212"/>
            <a:ext cx="9746352" cy="4505036"/>
          </a:xfrm>
          <a:prstGeom prst="rect">
            <a:avLst/>
          </a:prstGeom>
        </p:spPr>
      </p:pic>
    </p:spTree>
    <p:extLst>
      <p:ext uri="{BB962C8B-B14F-4D97-AF65-F5344CB8AC3E}">
        <p14:creationId xmlns:p14="http://schemas.microsoft.com/office/powerpoint/2010/main" val="9913956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Les services</a:t>
            </a:r>
          </a:p>
        </p:txBody>
      </p:sp>
      <p:pic>
        <p:nvPicPr>
          <p:cNvPr id="4" name="Picture 3">
            <a:extLst>
              <a:ext uri="{FF2B5EF4-FFF2-40B4-BE49-F238E27FC236}">
                <a16:creationId xmlns:a16="http://schemas.microsoft.com/office/drawing/2014/main" id="{3D9625B2-8A62-4BBB-A95A-265CDC4C2B6D}"/>
              </a:ext>
            </a:extLst>
          </p:cNvPr>
          <p:cNvPicPr>
            <a:picLocks noChangeAspect="1"/>
          </p:cNvPicPr>
          <p:nvPr/>
        </p:nvPicPr>
        <p:blipFill>
          <a:blip r:embed="rId2"/>
          <a:stretch>
            <a:fillRect/>
          </a:stretch>
        </p:blipFill>
        <p:spPr>
          <a:xfrm>
            <a:off x="2274958" y="1675227"/>
            <a:ext cx="7642084" cy="4394199"/>
          </a:xfrm>
          <a:prstGeom prst="rect">
            <a:avLst/>
          </a:prstGeom>
        </p:spPr>
      </p:pic>
    </p:spTree>
    <p:extLst>
      <p:ext uri="{BB962C8B-B14F-4D97-AF65-F5344CB8AC3E}">
        <p14:creationId xmlns:p14="http://schemas.microsoft.com/office/powerpoint/2010/main" val="40015555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EXEMPLE DOCKER COMPOSE.YML</a:t>
            </a:r>
          </a:p>
        </p:txBody>
      </p:sp>
      <p:pic>
        <p:nvPicPr>
          <p:cNvPr id="5" name="Picture 4">
            <a:extLst>
              <a:ext uri="{FF2B5EF4-FFF2-40B4-BE49-F238E27FC236}">
                <a16:creationId xmlns:a16="http://schemas.microsoft.com/office/drawing/2014/main" id="{27621830-67B0-4997-A8BE-661C7B8E8E2B}"/>
              </a:ext>
            </a:extLst>
          </p:cNvPr>
          <p:cNvPicPr>
            <a:picLocks noChangeAspect="1"/>
          </p:cNvPicPr>
          <p:nvPr/>
        </p:nvPicPr>
        <p:blipFill>
          <a:blip r:embed="rId2"/>
          <a:stretch>
            <a:fillRect/>
          </a:stretch>
        </p:blipFill>
        <p:spPr>
          <a:xfrm>
            <a:off x="1787961" y="1675227"/>
            <a:ext cx="8616077" cy="4394199"/>
          </a:xfrm>
          <a:prstGeom prst="rect">
            <a:avLst/>
          </a:prstGeom>
        </p:spPr>
      </p:pic>
    </p:spTree>
    <p:extLst>
      <p:ext uri="{BB962C8B-B14F-4D97-AF65-F5344CB8AC3E}">
        <p14:creationId xmlns:p14="http://schemas.microsoft.com/office/powerpoint/2010/main" val="191421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a:br>
            <a:endParaRPr lang="en-US" sz="4800" i="1" dirty="0"/>
          </a:p>
        </p:txBody>
      </p:sp>
      <p:sp>
        <p:nvSpPr>
          <p:cNvPr id="3" name="Google Shape;344;p24">
            <a:extLst>
              <a:ext uri="{FF2B5EF4-FFF2-40B4-BE49-F238E27FC236}">
                <a16:creationId xmlns:a16="http://schemas.microsoft.com/office/drawing/2014/main" id="{2E5C7FF1-E0D6-4036-B8CB-9EEC97BD1BAA}"/>
              </a:ext>
            </a:extLst>
          </p:cNvPr>
          <p:cNvSpPr txBox="1">
            <a:spLocks noGrp="1"/>
          </p:cNvSpPr>
          <p:nvPr/>
        </p:nvSpPr>
        <p:spPr>
          <a:xfrm>
            <a:off x="2152650" y="169230"/>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VIRTUALISATION DANS LE CLOUD</a:t>
            </a:r>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12</a:t>
            </a:fld>
            <a:endParaRPr lang="en-US"/>
          </a:p>
        </p:txBody>
      </p:sp>
      <p:sp>
        <p:nvSpPr>
          <p:cNvPr id="6" name="TextBox 5">
            <a:extLst>
              <a:ext uri="{FF2B5EF4-FFF2-40B4-BE49-F238E27FC236}">
                <a16:creationId xmlns:a16="http://schemas.microsoft.com/office/drawing/2014/main" id="{A30BBDD2-71E3-4D03-AC49-19AE0D9EA895}"/>
              </a:ext>
            </a:extLst>
          </p:cNvPr>
          <p:cNvSpPr txBox="1"/>
          <p:nvPr/>
        </p:nvSpPr>
        <p:spPr>
          <a:xfrm>
            <a:off x="1063565" y="1759047"/>
            <a:ext cx="10185279" cy="294356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fr-FR" sz="2400" dirty="0"/>
              <a:t>Le cloud IaaS repose souvent sur la virtualisation</a:t>
            </a:r>
          </a:p>
          <a:p>
            <a:pPr marL="285750" indent="-285750">
              <a:lnSpc>
                <a:spcPct val="200000"/>
              </a:lnSpc>
              <a:buFont typeface="Arial" panose="020B0604020202020204" pitchFamily="34" charset="0"/>
              <a:buChar char="•"/>
            </a:pPr>
            <a:r>
              <a:rPr lang="fr-FR" sz="2400" b="1" dirty="0"/>
              <a:t>Ressources </a:t>
            </a:r>
            <a:r>
              <a:rPr lang="fr-FR" sz="2400" b="1" dirty="0" err="1"/>
              <a:t>compute</a:t>
            </a:r>
            <a:r>
              <a:rPr lang="fr-FR" sz="2400" b="1" dirty="0"/>
              <a:t> : </a:t>
            </a:r>
            <a:r>
              <a:rPr lang="fr-FR" sz="2400" dirty="0"/>
              <a:t>virtualisation</a:t>
            </a:r>
          </a:p>
          <a:p>
            <a:pPr marL="285750" indent="-285750">
              <a:lnSpc>
                <a:spcPct val="200000"/>
              </a:lnSpc>
              <a:buFont typeface="Arial" panose="020B0604020202020204" pitchFamily="34" charset="0"/>
              <a:buChar char="•"/>
            </a:pPr>
            <a:r>
              <a:rPr lang="fr-FR" sz="2400" b="1" dirty="0"/>
              <a:t>Virtualisation complète : </a:t>
            </a:r>
            <a:r>
              <a:rPr lang="fr-FR" sz="2400" dirty="0"/>
              <a:t>KVM, </a:t>
            </a:r>
            <a:r>
              <a:rPr lang="fr-FR" sz="2400" dirty="0" err="1"/>
              <a:t>Xen</a:t>
            </a:r>
            <a:endParaRPr lang="fr-FR" sz="2400" dirty="0"/>
          </a:p>
          <a:p>
            <a:pPr marL="285750" indent="-285750">
              <a:lnSpc>
                <a:spcPct val="200000"/>
              </a:lnSpc>
              <a:buFont typeface="Arial" panose="020B0604020202020204" pitchFamily="34" charset="0"/>
              <a:buChar char="•"/>
            </a:pPr>
            <a:r>
              <a:rPr lang="fr-FR" sz="2400" b="1" dirty="0"/>
              <a:t>Virtualisation conteneurs : </a:t>
            </a:r>
            <a:r>
              <a:rPr lang="fr-FR" sz="2400" dirty="0" err="1"/>
              <a:t>OpenVZ</a:t>
            </a:r>
            <a:r>
              <a:rPr lang="fr-FR" sz="2400" dirty="0"/>
              <a:t>, LXC, Docker, RKT</a:t>
            </a:r>
          </a:p>
        </p:txBody>
      </p:sp>
    </p:spTree>
    <p:extLst>
      <p:ext uri="{BB962C8B-B14F-4D97-AF65-F5344CB8AC3E}">
        <p14:creationId xmlns:p14="http://schemas.microsoft.com/office/powerpoint/2010/main" val="46400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DÉMARRAGE D’UNE APPLICATION</a:t>
            </a:r>
          </a:p>
        </p:txBody>
      </p:sp>
      <p:pic>
        <p:nvPicPr>
          <p:cNvPr id="4" name="Picture 3">
            <a:extLst>
              <a:ext uri="{FF2B5EF4-FFF2-40B4-BE49-F238E27FC236}">
                <a16:creationId xmlns:a16="http://schemas.microsoft.com/office/drawing/2014/main" id="{9F255349-51E6-4EAF-AD63-6942B2A1264B}"/>
              </a:ext>
            </a:extLst>
          </p:cNvPr>
          <p:cNvPicPr>
            <a:picLocks noChangeAspect="1"/>
          </p:cNvPicPr>
          <p:nvPr/>
        </p:nvPicPr>
        <p:blipFill>
          <a:blip r:embed="rId2"/>
          <a:stretch>
            <a:fillRect/>
          </a:stretch>
        </p:blipFill>
        <p:spPr>
          <a:xfrm>
            <a:off x="660185" y="1867244"/>
            <a:ext cx="10871630" cy="3912454"/>
          </a:xfrm>
          <a:prstGeom prst="rect">
            <a:avLst/>
          </a:prstGeom>
        </p:spPr>
      </p:pic>
    </p:spTree>
    <p:extLst>
      <p:ext uri="{BB962C8B-B14F-4D97-AF65-F5344CB8AC3E}">
        <p14:creationId xmlns:p14="http://schemas.microsoft.com/office/powerpoint/2010/main" val="2490859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INFORMATION DE MON APPLICATION</a:t>
            </a:r>
          </a:p>
        </p:txBody>
      </p:sp>
      <p:pic>
        <p:nvPicPr>
          <p:cNvPr id="4" name="Picture 3">
            <a:extLst>
              <a:ext uri="{FF2B5EF4-FFF2-40B4-BE49-F238E27FC236}">
                <a16:creationId xmlns:a16="http://schemas.microsoft.com/office/drawing/2014/main" id="{BE5A547E-992E-4C16-9AC7-0EBBEACE1F9C}"/>
              </a:ext>
            </a:extLst>
          </p:cNvPr>
          <p:cNvPicPr>
            <a:picLocks noChangeAspect="1"/>
          </p:cNvPicPr>
          <p:nvPr/>
        </p:nvPicPr>
        <p:blipFill>
          <a:blip r:embed="rId2"/>
          <a:stretch>
            <a:fillRect/>
          </a:stretch>
        </p:blipFill>
        <p:spPr>
          <a:xfrm>
            <a:off x="956585" y="1675227"/>
            <a:ext cx="10278830" cy="4394199"/>
          </a:xfrm>
          <a:prstGeom prst="rect">
            <a:avLst/>
          </a:prstGeom>
        </p:spPr>
      </p:pic>
    </p:spTree>
    <p:extLst>
      <p:ext uri="{BB962C8B-B14F-4D97-AF65-F5344CB8AC3E}">
        <p14:creationId xmlns:p14="http://schemas.microsoft.com/office/powerpoint/2010/main" val="26303359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CONTENEURS CLASSIQUES</a:t>
            </a:r>
          </a:p>
        </p:txBody>
      </p:sp>
      <p:pic>
        <p:nvPicPr>
          <p:cNvPr id="4" name="Picture 3">
            <a:extLst>
              <a:ext uri="{FF2B5EF4-FFF2-40B4-BE49-F238E27FC236}">
                <a16:creationId xmlns:a16="http://schemas.microsoft.com/office/drawing/2014/main" id="{638E3F5F-1ADF-408B-BAFA-E4990C94DA08}"/>
              </a:ext>
            </a:extLst>
          </p:cNvPr>
          <p:cNvPicPr>
            <a:picLocks noChangeAspect="1"/>
          </p:cNvPicPr>
          <p:nvPr/>
        </p:nvPicPr>
        <p:blipFill>
          <a:blip r:embed="rId2"/>
          <a:stretch>
            <a:fillRect/>
          </a:stretch>
        </p:blipFill>
        <p:spPr>
          <a:xfrm>
            <a:off x="643467" y="1977571"/>
            <a:ext cx="10905066" cy="3789510"/>
          </a:xfrm>
          <a:prstGeom prst="rect">
            <a:avLst/>
          </a:prstGeom>
        </p:spPr>
      </p:pic>
    </p:spTree>
    <p:extLst>
      <p:ext uri="{BB962C8B-B14F-4D97-AF65-F5344CB8AC3E}">
        <p14:creationId xmlns:p14="http://schemas.microsoft.com/office/powerpoint/2010/main" val="33166539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LOGS</a:t>
            </a:r>
          </a:p>
        </p:txBody>
      </p:sp>
      <p:pic>
        <p:nvPicPr>
          <p:cNvPr id="4" name="Picture 3">
            <a:extLst>
              <a:ext uri="{FF2B5EF4-FFF2-40B4-BE49-F238E27FC236}">
                <a16:creationId xmlns:a16="http://schemas.microsoft.com/office/drawing/2014/main" id="{B2A379A1-8DD0-493A-AF51-A4BBF85CCE35}"/>
              </a:ext>
            </a:extLst>
          </p:cNvPr>
          <p:cNvPicPr>
            <a:picLocks noChangeAspect="1"/>
          </p:cNvPicPr>
          <p:nvPr/>
        </p:nvPicPr>
        <p:blipFill>
          <a:blip r:embed="rId2"/>
          <a:stretch>
            <a:fillRect/>
          </a:stretch>
        </p:blipFill>
        <p:spPr>
          <a:xfrm>
            <a:off x="643467" y="1800364"/>
            <a:ext cx="10905066" cy="4143924"/>
          </a:xfrm>
          <a:prstGeom prst="rect">
            <a:avLst/>
          </a:prstGeom>
        </p:spPr>
      </p:pic>
    </p:spTree>
    <p:extLst>
      <p:ext uri="{BB962C8B-B14F-4D97-AF65-F5344CB8AC3E}">
        <p14:creationId xmlns:p14="http://schemas.microsoft.com/office/powerpoint/2010/main" val="3280268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PASSAGE À L’ÉCHELLE</a:t>
            </a:r>
          </a:p>
        </p:txBody>
      </p:sp>
      <p:pic>
        <p:nvPicPr>
          <p:cNvPr id="5" name="Picture 4">
            <a:extLst>
              <a:ext uri="{FF2B5EF4-FFF2-40B4-BE49-F238E27FC236}">
                <a16:creationId xmlns:a16="http://schemas.microsoft.com/office/drawing/2014/main" id="{1B921D51-5524-471E-B2BC-9E31C33B9969}"/>
              </a:ext>
            </a:extLst>
          </p:cNvPr>
          <p:cNvPicPr>
            <a:picLocks noChangeAspect="1"/>
          </p:cNvPicPr>
          <p:nvPr/>
        </p:nvPicPr>
        <p:blipFill>
          <a:blip r:embed="rId2"/>
          <a:stretch>
            <a:fillRect/>
          </a:stretch>
        </p:blipFill>
        <p:spPr>
          <a:xfrm>
            <a:off x="643467" y="2236566"/>
            <a:ext cx="10905066" cy="3271520"/>
          </a:xfrm>
          <a:prstGeom prst="rect">
            <a:avLst/>
          </a:prstGeom>
        </p:spPr>
      </p:pic>
    </p:spTree>
    <p:extLst>
      <p:ext uri="{BB962C8B-B14F-4D97-AF65-F5344CB8AC3E}">
        <p14:creationId xmlns:p14="http://schemas.microsoft.com/office/powerpoint/2010/main" val="4218748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SCALE</a:t>
            </a:r>
          </a:p>
        </p:txBody>
      </p:sp>
      <p:pic>
        <p:nvPicPr>
          <p:cNvPr id="4" name="Picture 3">
            <a:extLst>
              <a:ext uri="{FF2B5EF4-FFF2-40B4-BE49-F238E27FC236}">
                <a16:creationId xmlns:a16="http://schemas.microsoft.com/office/drawing/2014/main" id="{AFFD9F36-2C18-4257-B289-28DDC6F48342}"/>
              </a:ext>
            </a:extLst>
          </p:cNvPr>
          <p:cNvPicPr>
            <a:picLocks noChangeAspect="1"/>
          </p:cNvPicPr>
          <p:nvPr/>
        </p:nvPicPr>
        <p:blipFill>
          <a:blip r:embed="rId2"/>
          <a:stretch>
            <a:fillRect/>
          </a:stretch>
        </p:blipFill>
        <p:spPr>
          <a:xfrm>
            <a:off x="643467" y="1760760"/>
            <a:ext cx="10905066" cy="4223132"/>
          </a:xfrm>
          <a:prstGeom prst="rect">
            <a:avLst/>
          </a:prstGeom>
        </p:spPr>
      </p:pic>
    </p:spTree>
    <p:extLst>
      <p:ext uri="{BB962C8B-B14F-4D97-AF65-F5344CB8AC3E}">
        <p14:creationId xmlns:p14="http://schemas.microsoft.com/office/powerpoint/2010/main" val="4045179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DOCKER MACHINE - PROBLÉMATIQUE</a:t>
            </a:r>
          </a:p>
        </p:txBody>
      </p:sp>
      <p:pic>
        <p:nvPicPr>
          <p:cNvPr id="5" name="Picture 4">
            <a:extLst>
              <a:ext uri="{FF2B5EF4-FFF2-40B4-BE49-F238E27FC236}">
                <a16:creationId xmlns:a16="http://schemas.microsoft.com/office/drawing/2014/main" id="{14589C8D-BA4C-4687-9B18-4938A9A24ED0}"/>
              </a:ext>
            </a:extLst>
          </p:cNvPr>
          <p:cNvPicPr>
            <a:picLocks noChangeAspect="1"/>
          </p:cNvPicPr>
          <p:nvPr/>
        </p:nvPicPr>
        <p:blipFill>
          <a:blip r:embed="rId2"/>
          <a:stretch>
            <a:fillRect/>
          </a:stretch>
        </p:blipFill>
        <p:spPr>
          <a:xfrm>
            <a:off x="375303" y="1833557"/>
            <a:ext cx="11529716" cy="4380976"/>
          </a:xfrm>
          <a:prstGeom prst="rect">
            <a:avLst/>
          </a:prstGeom>
        </p:spPr>
      </p:pic>
    </p:spTree>
    <p:extLst>
      <p:ext uri="{BB962C8B-B14F-4D97-AF65-F5344CB8AC3E}">
        <p14:creationId xmlns:p14="http://schemas.microsoft.com/office/powerpoint/2010/main" val="1894751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DOCKER MACHINE - PRINCIPE</a:t>
            </a:r>
          </a:p>
        </p:txBody>
      </p:sp>
      <p:pic>
        <p:nvPicPr>
          <p:cNvPr id="4" name="Picture 3">
            <a:extLst>
              <a:ext uri="{FF2B5EF4-FFF2-40B4-BE49-F238E27FC236}">
                <a16:creationId xmlns:a16="http://schemas.microsoft.com/office/drawing/2014/main" id="{1F8DD645-4483-4847-91ED-6629F9F27606}"/>
              </a:ext>
            </a:extLst>
          </p:cNvPr>
          <p:cNvPicPr>
            <a:picLocks noChangeAspect="1"/>
          </p:cNvPicPr>
          <p:nvPr/>
        </p:nvPicPr>
        <p:blipFill>
          <a:blip r:embed="rId2"/>
          <a:stretch>
            <a:fillRect/>
          </a:stretch>
        </p:blipFill>
        <p:spPr>
          <a:xfrm>
            <a:off x="1130802" y="1675227"/>
            <a:ext cx="9930395" cy="4394199"/>
          </a:xfrm>
          <a:prstGeom prst="rect">
            <a:avLst/>
          </a:prstGeom>
        </p:spPr>
      </p:pic>
    </p:spTree>
    <p:extLst>
      <p:ext uri="{BB962C8B-B14F-4D97-AF65-F5344CB8AC3E}">
        <p14:creationId xmlns:p14="http://schemas.microsoft.com/office/powerpoint/2010/main" val="24598795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Objectif de Docker Machine</a:t>
            </a:r>
          </a:p>
        </p:txBody>
      </p:sp>
      <p:pic>
        <p:nvPicPr>
          <p:cNvPr id="4" name="Picture 3">
            <a:extLst>
              <a:ext uri="{FF2B5EF4-FFF2-40B4-BE49-F238E27FC236}">
                <a16:creationId xmlns:a16="http://schemas.microsoft.com/office/drawing/2014/main" id="{191A960B-7A0E-468D-B889-DA709E324EF8}"/>
              </a:ext>
            </a:extLst>
          </p:cNvPr>
          <p:cNvPicPr>
            <a:picLocks noChangeAspect="1"/>
          </p:cNvPicPr>
          <p:nvPr/>
        </p:nvPicPr>
        <p:blipFill>
          <a:blip r:embed="rId2"/>
          <a:stretch>
            <a:fillRect/>
          </a:stretch>
        </p:blipFill>
        <p:spPr>
          <a:xfrm>
            <a:off x="833486" y="1675227"/>
            <a:ext cx="10525028" cy="4394199"/>
          </a:xfrm>
          <a:prstGeom prst="rect">
            <a:avLst/>
          </a:prstGeom>
        </p:spPr>
      </p:pic>
    </p:spTree>
    <p:extLst>
      <p:ext uri="{BB962C8B-B14F-4D97-AF65-F5344CB8AC3E}">
        <p14:creationId xmlns:p14="http://schemas.microsoft.com/office/powerpoint/2010/main" val="41848355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CRÉATION D’UNE MACHINE</a:t>
            </a:r>
          </a:p>
        </p:txBody>
      </p:sp>
      <p:pic>
        <p:nvPicPr>
          <p:cNvPr id="5" name="Picture 4" descr="Graphical user interface, text, application&#10;&#10;Description automatically generated">
            <a:extLst>
              <a:ext uri="{FF2B5EF4-FFF2-40B4-BE49-F238E27FC236}">
                <a16:creationId xmlns:a16="http://schemas.microsoft.com/office/drawing/2014/main" id="{18662859-866F-4416-B9AD-77414597B96A}"/>
              </a:ext>
            </a:extLst>
          </p:cNvPr>
          <p:cNvPicPr>
            <a:picLocks noChangeAspect="1"/>
          </p:cNvPicPr>
          <p:nvPr/>
        </p:nvPicPr>
        <p:blipFill>
          <a:blip r:embed="rId2"/>
          <a:stretch>
            <a:fillRect/>
          </a:stretch>
        </p:blipFill>
        <p:spPr>
          <a:xfrm>
            <a:off x="643467" y="2113885"/>
            <a:ext cx="10905066" cy="3516882"/>
          </a:xfrm>
          <a:prstGeom prst="rect">
            <a:avLst/>
          </a:prstGeom>
        </p:spPr>
      </p:pic>
    </p:spTree>
    <p:extLst>
      <p:ext uri="{BB962C8B-B14F-4D97-AF65-F5344CB8AC3E}">
        <p14:creationId xmlns:p14="http://schemas.microsoft.com/office/powerpoint/2010/main" val="4101280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lang="en-US" sz="4800" i="1" dirty="0"/>
          </a:p>
        </p:txBody>
      </p:sp>
      <p:sp>
        <p:nvSpPr>
          <p:cNvPr id="3" name="Google Shape;344;p24">
            <a:extLst>
              <a:ext uri="{FF2B5EF4-FFF2-40B4-BE49-F238E27FC236}">
                <a16:creationId xmlns:a16="http://schemas.microsoft.com/office/drawing/2014/main" id="{2E5C7FF1-E0D6-4036-B8CB-9EEC97BD1BAA}"/>
              </a:ext>
            </a:extLst>
          </p:cNvPr>
          <p:cNvSpPr txBox="1">
            <a:spLocks noGrp="1"/>
          </p:cNvSpPr>
          <p:nvPr/>
        </p:nvSpPr>
        <p:spPr>
          <a:xfrm>
            <a:off x="2152650" y="169230"/>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en-US" sz="3600" b="1" dirty="0"/>
              <a:t>WAAS : WHATEVER AS A SERVICE</a:t>
            </a:r>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13</a:t>
            </a:fld>
            <a:endParaRPr lang="en-US"/>
          </a:p>
        </p:txBody>
      </p:sp>
      <p:sp>
        <p:nvSpPr>
          <p:cNvPr id="6" name="TextBox 5">
            <a:extLst>
              <a:ext uri="{FF2B5EF4-FFF2-40B4-BE49-F238E27FC236}">
                <a16:creationId xmlns:a16="http://schemas.microsoft.com/office/drawing/2014/main" id="{A30BBDD2-71E3-4D03-AC49-19AE0D9EA895}"/>
              </a:ext>
            </a:extLst>
          </p:cNvPr>
          <p:cNvSpPr txBox="1"/>
          <p:nvPr/>
        </p:nvSpPr>
        <p:spPr>
          <a:xfrm>
            <a:off x="1003360" y="2103666"/>
            <a:ext cx="10185279" cy="220489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fr-FR" sz="2400" dirty="0"/>
              <a:t> </a:t>
            </a:r>
            <a:r>
              <a:rPr lang="fr-FR" sz="2400" b="1" dirty="0"/>
              <a:t>IaaS :</a:t>
            </a:r>
            <a:r>
              <a:rPr lang="fr-FR" sz="2400" dirty="0"/>
              <a:t> Infrastructure as a Service</a:t>
            </a:r>
          </a:p>
          <a:p>
            <a:pPr marL="285750" indent="-285750">
              <a:lnSpc>
                <a:spcPct val="200000"/>
              </a:lnSpc>
              <a:buFont typeface="Arial" panose="020B0604020202020204" pitchFamily="34" charset="0"/>
              <a:buChar char="•"/>
            </a:pPr>
            <a:r>
              <a:rPr lang="fr-FR" sz="2400" dirty="0"/>
              <a:t> </a:t>
            </a:r>
            <a:r>
              <a:rPr lang="fr-FR" sz="2400" b="1" dirty="0"/>
              <a:t>PaaS : </a:t>
            </a:r>
            <a:r>
              <a:rPr lang="fr-FR" sz="2400" dirty="0"/>
              <a:t>Platform as a Service</a:t>
            </a:r>
          </a:p>
          <a:p>
            <a:pPr marL="285750" indent="-285750">
              <a:lnSpc>
                <a:spcPct val="200000"/>
              </a:lnSpc>
              <a:buFont typeface="Arial" panose="020B0604020202020204" pitchFamily="34" charset="0"/>
              <a:buChar char="•"/>
            </a:pPr>
            <a:r>
              <a:rPr lang="fr-FR" sz="2400" dirty="0"/>
              <a:t> </a:t>
            </a:r>
            <a:r>
              <a:rPr lang="fr-FR" sz="2400" b="1" dirty="0"/>
              <a:t>SaaS :</a:t>
            </a:r>
            <a:r>
              <a:rPr lang="fr-FR" sz="2400" dirty="0"/>
              <a:t> Software as a Service</a:t>
            </a:r>
          </a:p>
        </p:txBody>
      </p:sp>
    </p:spTree>
    <p:extLst>
      <p:ext uri="{BB962C8B-B14F-4D97-AF65-F5344CB8AC3E}">
        <p14:creationId xmlns:p14="http://schemas.microsoft.com/office/powerpoint/2010/main" val="22197058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EFFET</a:t>
            </a:r>
          </a:p>
        </p:txBody>
      </p:sp>
      <p:pic>
        <p:nvPicPr>
          <p:cNvPr id="4" name="Picture 3">
            <a:extLst>
              <a:ext uri="{FF2B5EF4-FFF2-40B4-BE49-F238E27FC236}">
                <a16:creationId xmlns:a16="http://schemas.microsoft.com/office/drawing/2014/main" id="{2BA153C1-A340-473C-A2C1-81FDFED0E4DC}"/>
              </a:ext>
            </a:extLst>
          </p:cNvPr>
          <p:cNvPicPr>
            <a:picLocks noChangeAspect="1"/>
          </p:cNvPicPr>
          <p:nvPr/>
        </p:nvPicPr>
        <p:blipFill>
          <a:blip r:embed="rId2"/>
          <a:stretch>
            <a:fillRect/>
          </a:stretch>
        </p:blipFill>
        <p:spPr>
          <a:xfrm>
            <a:off x="991578" y="1554457"/>
            <a:ext cx="10208844" cy="5053377"/>
          </a:xfrm>
          <a:prstGeom prst="rect">
            <a:avLst/>
          </a:prstGeom>
        </p:spPr>
      </p:pic>
    </p:spTree>
    <p:extLst>
      <p:ext uri="{BB962C8B-B14F-4D97-AF65-F5344CB8AC3E}">
        <p14:creationId xmlns:p14="http://schemas.microsoft.com/office/powerpoint/2010/main" val="21719395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GESTION D’UNE MACHINE</a:t>
            </a:r>
          </a:p>
        </p:txBody>
      </p:sp>
      <p:pic>
        <p:nvPicPr>
          <p:cNvPr id="5" name="Picture 4">
            <a:extLst>
              <a:ext uri="{FF2B5EF4-FFF2-40B4-BE49-F238E27FC236}">
                <a16:creationId xmlns:a16="http://schemas.microsoft.com/office/drawing/2014/main" id="{08953649-B850-452C-92EB-48278B2E963A}"/>
              </a:ext>
            </a:extLst>
          </p:cNvPr>
          <p:cNvPicPr>
            <a:picLocks noChangeAspect="1"/>
          </p:cNvPicPr>
          <p:nvPr/>
        </p:nvPicPr>
        <p:blipFill>
          <a:blip r:embed="rId2"/>
          <a:stretch>
            <a:fillRect/>
          </a:stretch>
        </p:blipFill>
        <p:spPr>
          <a:xfrm>
            <a:off x="643467" y="2127516"/>
            <a:ext cx="10905066" cy="3489620"/>
          </a:xfrm>
          <a:prstGeom prst="rect">
            <a:avLst/>
          </a:prstGeom>
        </p:spPr>
      </p:pic>
    </p:spTree>
    <p:extLst>
      <p:ext uri="{BB962C8B-B14F-4D97-AF65-F5344CB8AC3E}">
        <p14:creationId xmlns:p14="http://schemas.microsoft.com/office/powerpoint/2010/main" val="68036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UTILISATION</a:t>
            </a:r>
          </a:p>
        </p:txBody>
      </p:sp>
      <p:pic>
        <p:nvPicPr>
          <p:cNvPr id="4" name="Picture 3">
            <a:extLst>
              <a:ext uri="{FF2B5EF4-FFF2-40B4-BE49-F238E27FC236}">
                <a16:creationId xmlns:a16="http://schemas.microsoft.com/office/drawing/2014/main" id="{F71E7F07-7666-4DEA-AE05-A608C8451B17}"/>
              </a:ext>
            </a:extLst>
          </p:cNvPr>
          <p:cNvPicPr>
            <a:picLocks noChangeAspect="1"/>
          </p:cNvPicPr>
          <p:nvPr/>
        </p:nvPicPr>
        <p:blipFill>
          <a:blip r:embed="rId2"/>
          <a:stretch>
            <a:fillRect/>
          </a:stretch>
        </p:blipFill>
        <p:spPr>
          <a:xfrm>
            <a:off x="643467" y="2045728"/>
            <a:ext cx="10905066" cy="3653196"/>
          </a:xfrm>
          <a:prstGeom prst="rect">
            <a:avLst/>
          </a:prstGeom>
        </p:spPr>
      </p:pic>
    </p:spTree>
    <p:extLst>
      <p:ext uri="{BB962C8B-B14F-4D97-AF65-F5344CB8AC3E}">
        <p14:creationId xmlns:p14="http://schemas.microsoft.com/office/powerpoint/2010/main" val="11082223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CONFIGURATION DU CLIENT</a:t>
            </a:r>
          </a:p>
        </p:txBody>
      </p:sp>
      <p:pic>
        <p:nvPicPr>
          <p:cNvPr id="5" name="Picture 4">
            <a:extLst>
              <a:ext uri="{FF2B5EF4-FFF2-40B4-BE49-F238E27FC236}">
                <a16:creationId xmlns:a16="http://schemas.microsoft.com/office/drawing/2014/main" id="{069AE062-51FE-4A37-8E11-676A256AEA2B}"/>
              </a:ext>
            </a:extLst>
          </p:cNvPr>
          <p:cNvPicPr>
            <a:picLocks noChangeAspect="1"/>
          </p:cNvPicPr>
          <p:nvPr/>
        </p:nvPicPr>
        <p:blipFill>
          <a:blip r:embed="rId2"/>
          <a:stretch>
            <a:fillRect/>
          </a:stretch>
        </p:blipFill>
        <p:spPr>
          <a:xfrm>
            <a:off x="643467" y="1773101"/>
            <a:ext cx="10905066" cy="4198450"/>
          </a:xfrm>
          <a:prstGeom prst="rect">
            <a:avLst/>
          </a:prstGeom>
        </p:spPr>
      </p:pic>
    </p:spTree>
    <p:extLst>
      <p:ext uri="{BB962C8B-B14F-4D97-AF65-F5344CB8AC3E}">
        <p14:creationId xmlns:p14="http://schemas.microsoft.com/office/powerpoint/2010/main" val="35046486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RÉSULTAT</a:t>
            </a:r>
          </a:p>
        </p:txBody>
      </p:sp>
      <p:pic>
        <p:nvPicPr>
          <p:cNvPr id="4" name="Picture 3">
            <a:extLst>
              <a:ext uri="{FF2B5EF4-FFF2-40B4-BE49-F238E27FC236}">
                <a16:creationId xmlns:a16="http://schemas.microsoft.com/office/drawing/2014/main" id="{B8D6CC40-2310-43FB-A12C-958331A76D0D}"/>
              </a:ext>
            </a:extLst>
          </p:cNvPr>
          <p:cNvPicPr>
            <a:picLocks noChangeAspect="1"/>
          </p:cNvPicPr>
          <p:nvPr/>
        </p:nvPicPr>
        <p:blipFill>
          <a:blip r:embed="rId2"/>
          <a:stretch>
            <a:fillRect/>
          </a:stretch>
        </p:blipFill>
        <p:spPr>
          <a:xfrm>
            <a:off x="643467" y="2195672"/>
            <a:ext cx="10905066" cy="3353308"/>
          </a:xfrm>
          <a:prstGeom prst="rect">
            <a:avLst/>
          </a:prstGeom>
        </p:spPr>
      </p:pic>
    </p:spTree>
    <p:extLst>
      <p:ext uri="{BB962C8B-B14F-4D97-AF65-F5344CB8AC3E}">
        <p14:creationId xmlns:p14="http://schemas.microsoft.com/office/powerpoint/2010/main" val="20346085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RÉSULTAT</a:t>
            </a:r>
          </a:p>
        </p:txBody>
      </p:sp>
      <p:pic>
        <p:nvPicPr>
          <p:cNvPr id="5" name="Picture 4">
            <a:extLst>
              <a:ext uri="{FF2B5EF4-FFF2-40B4-BE49-F238E27FC236}">
                <a16:creationId xmlns:a16="http://schemas.microsoft.com/office/drawing/2014/main" id="{670EE8A1-C268-4650-A962-7A0DC1CF86A1}"/>
              </a:ext>
            </a:extLst>
          </p:cNvPr>
          <p:cNvPicPr>
            <a:picLocks noChangeAspect="1"/>
          </p:cNvPicPr>
          <p:nvPr/>
        </p:nvPicPr>
        <p:blipFill>
          <a:blip r:embed="rId2"/>
          <a:stretch>
            <a:fillRect/>
          </a:stretch>
        </p:blipFill>
        <p:spPr>
          <a:xfrm>
            <a:off x="2704626" y="2266788"/>
            <a:ext cx="6782747" cy="2324424"/>
          </a:xfrm>
          <a:prstGeom prst="rect">
            <a:avLst/>
          </a:prstGeom>
        </p:spPr>
      </p:pic>
      <p:pic>
        <p:nvPicPr>
          <p:cNvPr id="7" name="Picture 6">
            <a:extLst>
              <a:ext uri="{FF2B5EF4-FFF2-40B4-BE49-F238E27FC236}">
                <a16:creationId xmlns:a16="http://schemas.microsoft.com/office/drawing/2014/main" id="{D0DEBFEB-381D-4659-B5DF-64F8EC6ED194}"/>
              </a:ext>
            </a:extLst>
          </p:cNvPr>
          <p:cNvPicPr>
            <a:picLocks noChangeAspect="1"/>
          </p:cNvPicPr>
          <p:nvPr/>
        </p:nvPicPr>
        <p:blipFill>
          <a:blip r:embed="rId2"/>
          <a:stretch>
            <a:fillRect/>
          </a:stretch>
        </p:blipFill>
        <p:spPr>
          <a:xfrm>
            <a:off x="537596" y="1916986"/>
            <a:ext cx="11021403" cy="3776997"/>
          </a:xfrm>
          <a:prstGeom prst="rect">
            <a:avLst/>
          </a:prstGeom>
        </p:spPr>
      </p:pic>
    </p:spTree>
    <p:extLst>
      <p:ext uri="{BB962C8B-B14F-4D97-AF65-F5344CB8AC3E}">
        <p14:creationId xmlns:p14="http://schemas.microsoft.com/office/powerpoint/2010/main" val="9320355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RÉ-INITIALISER LE CLIENT</a:t>
            </a:r>
          </a:p>
        </p:txBody>
      </p:sp>
      <p:pic>
        <p:nvPicPr>
          <p:cNvPr id="4" name="Picture 3" descr="Graphical user interface, text, application, email&#10;&#10;Description automatically generated">
            <a:extLst>
              <a:ext uri="{FF2B5EF4-FFF2-40B4-BE49-F238E27FC236}">
                <a16:creationId xmlns:a16="http://schemas.microsoft.com/office/drawing/2014/main" id="{017B7191-5972-4861-A04C-4E2DC90EF918}"/>
              </a:ext>
            </a:extLst>
          </p:cNvPr>
          <p:cNvPicPr>
            <a:picLocks noChangeAspect="1"/>
          </p:cNvPicPr>
          <p:nvPr/>
        </p:nvPicPr>
        <p:blipFill>
          <a:blip r:embed="rId2"/>
          <a:stretch>
            <a:fillRect/>
          </a:stretch>
        </p:blipFill>
        <p:spPr>
          <a:xfrm>
            <a:off x="833486" y="1675227"/>
            <a:ext cx="10525028" cy="4394199"/>
          </a:xfrm>
          <a:prstGeom prst="rect">
            <a:avLst/>
          </a:prstGeom>
        </p:spPr>
      </p:pic>
    </p:spTree>
    <p:extLst>
      <p:ext uri="{BB962C8B-B14F-4D97-AF65-F5344CB8AC3E}">
        <p14:creationId xmlns:p14="http://schemas.microsoft.com/office/powerpoint/2010/main" val="30632246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DOCKER MACHINE</a:t>
            </a:r>
          </a:p>
        </p:txBody>
      </p:sp>
      <p:pic>
        <p:nvPicPr>
          <p:cNvPr id="5" name="Picture 4" descr="Graphical user interface, text, application&#10;&#10;Description automatically generated">
            <a:extLst>
              <a:ext uri="{FF2B5EF4-FFF2-40B4-BE49-F238E27FC236}">
                <a16:creationId xmlns:a16="http://schemas.microsoft.com/office/drawing/2014/main" id="{E15C8070-71E7-4116-9688-3D0EAB1EDAAE}"/>
              </a:ext>
            </a:extLst>
          </p:cNvPr>
          <p:cNvPicPr>
            <a:picLocks noChangeAspect="1"/>
          </p:cNvPicPr>
          <p:nvPr/>
        </p:nvPicPr>
        <p:blipFill>
          <a:blip r:embed="rId2"/>
          <a:stretch>
            <a:fillRect/>
          </a:stretch>
        </p:blipFill>
        <p:spPr>
          <a:xfrm>
            <a:off x="864809" y="1675227"/>
            <a:ext cx="10462381" cy="4394199"/>
          </a:xfrm>
          <a:prstGeom prst="rect">
            <a:avLst/>
          </a:prstGeom>
        </p:spPr>
      </p:pic>
    </p:spTree>
    <p:extLst>
      <p:ext uri="{BB962C8B-B14F-4D97-AF65-F5344CB8AC3E}">
        <p14:creationId xmlns:p14="http://schemas.microsoft.com/office/powerpoint/2010/main" val="18451747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Docker </a:t>
            </a:r>
            <a:r>
              <a:rPr lang="fr-FR" b="1" i="0" u="none" strike="noStrike" dirty="0" err="1">
                <a:effectLst/>
                <a:latin typeface="Arial" panose="020B0604020202020204" pitchFamily="34" charset="0"/>
              </a:rPr>
              <a:t>Swarm</a:t>
            </a:r>
            <a:endParaRPr lang="fr-FR" b="1" i="0" u="none" strike="noStrike" dirty="0">
              <a:effectLst/>
              <a:latin typeface="Arial" panose="020B0604020202020204" pitchFamily="34" charset="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0C0C2FF6-8289-4353-9C62-07874BDAA405}"/>
              </a:ext>
            </a:extLst>
          </p:cNvPr>
          <p:cNvSpPr txBox="1"/>
          <p:nvPr/>
        </p:nvSpPr>
        <p:spPr>
          <a:xfrm>
            <a:off x="965776" y="1920240"/>
            <a:ext cx="11232103" cy="4784387"/>
          </a:xfrm>
          <a:prstGeom prst="rect">
            <a:avLst/>
          </a:prstGeom>
          <a:noFill/>
        </p:spPr>
        <p:txBody>
          <a:bodyPr wrap="square">
            <a:spAutoFit/>
          </a:bodyPr>
          <a:lstStyle/>
          <a:p>
            <a:r>
              <a:rPr lang="fr-FR" sz="2000" b="1" dirty="0"/>
              <a:t>Problématique:</a:t>
            </a:r>
          </a:p>
          <a:p>
            <a:pPr>
              <a:lnSpc>
                <a:spcPct val="150000"/>
              </a:lnSpc>
            </a:pPr>
            <a:endParaRPr lang="fr-FR" sz="1200" dirty="0"/>
          </a:p>
          <a:p>
            <a:pPr marL="285750" indent="-285750">
              <a:lnSpc>
                <a:spcPct val="150000"/>
              </a:lnSpc>
              <a:buFontTx/>
              <a:buChar char="-"/>
            </a:pPr>
            <a:r>
              <a:rPr lang="fr-FR" sz="2000" dirty="0"/>
              <a:t>Vous avez plusieurs hôtes Docker</a:t>
            </a:r>
          </a:p>
          <a:p>
            <a:pPr marL="285750" indent="-285750">
              <a:lnSpc>
                <a:spcPct val="150000"/>
              </a:lnSpc>
              <a:buFontTx/>
              <a:buChar char="-"/>
            </a:pPr>
            <a:r>
              <a:rPr lang="fr-FR" sz="2000" dirty="0"/>
              <a:t>Vous désirez les utiliser sous forme de cluster, et répartir de manière transparente l’exécution de conteneur</a:t>
            </a:r>
          </a:p>
          <a:p>
            <a:pPr marL="285750" indent="-285750">
              <a:lnSpc>
                <a:spcPct val="150000"/>
              </a:lnSpc>
              <a:buFontTx/>
              <a:buChar char="-"/>
            </a:pPr>
            <a:endParaRPr lang="fr-FR" sz="2000" dirty="0"/>
          </a:p>
          <a:p>
            <a:pPr>
              <a:lnSpc>
                <a:spcPct val="150000"/>
              </a:lnSpc>
            </a:pPr>
            <a:r>
              <a:rPr lang="fr-FR" sz="2000" b="1" dirty="0"/>
              <a:t>SOLUTION: </a:t>
            </a:r>
          </a:p>
          <a:p>
            <a:pPr>
              <a:lnSpc>
                <a:spcPct val="150000"/>
              </a:lnSpc>
            </a:pPr>
            <a:r>
              <a:rPr lang="fr-FR" sz="2000" dirty="0"/>
              <a:t>- Docker Engine 1 12 inclut le mode </a:t>
            </a:r>
            <a:r>
              <a:rPr lang="fr-FR" sz="2000" dirty="0" err="1"/>
              <a:t>swarm</a:t>
            </a:r>
            <a:r>
              <a:rPr lang="fr-FR" sz="2000" dirty="0"/>
              <a:t> pour nativement gérer un cluster de Docker Engines qu’on nomme un </a:t>
            </a:r>
            <a:r>
              <a:rPr lang="fr-FR" sz="2000" dirty="0" err="1"/>
              <a:t>swarm</a:t>
            </a:r>
            <a:r>
              <a:rPr lang="fr-FR" sz="2000" dirty="0"/>
              <a:t> (essaim)</a:t>
            </a:r>
          </a:p>
          <a:p>
            <a:pPr>
              <a:lnSpc>
                <a:spcPct val="150000"/>
              </a:lnSpc>
            </a:pPr>
            <a:r>
              <a:rPr lang="fr-FR" sz="2000" dirty="0"/>
              <a:t>- On utilise la CLI Docker pour créer un </a:t>
            </a:r>
            <a:r>
              <a:rPr lang="fr-FR" sz="2000" dirty="0" err="1"/>
              <a:t>swarm</a:t>
            </a:r>
            <a:r>
              <a:rPr lang="fr-FR" sz="2000" dirty="0"/>
              <a:t>, déployer des service d’application sur un </a:t>
            </a:r>
            <a:r>
              <a:rPr lang="fr-FR" sz="2000" dirty="0" err="1"/>
              <a:t>swarm</a:t>
            </a:r>
            <a:r>
              <a:rPr lang="fr-FR" sz="2000" dirty="0"/>
              <a:t>, et gérer le comportement de votre </a:t>
            </a:r>
            <a:r>
              <a:rPr lang="fr-FR" sz="2000" dirty="0" err="1"/>
              <a:t>swarm</a:t>
            </a:r>
            <a:endParaRPr lang="fr-FR" sz="2000" dirty="0"/>
          </a:p>
        </p:txBody>
      </p:sp>
    </p:spTree>
    <p:extLst>
      <p:ext uri="{BB962C8B-B14F-4D97-AF65-F5344CB8AC3E}">
        <p14:creationId xmlns:p14="http://schemas.microsoft.com/office/powerpoint/2010/main" val="5002509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MODE SWARM</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45B5588D-98FF-4198-B660-6BE48A12119E}"/>
              </a:ext>
            </a:extLst>
          </p:cNvPr>
          <p:cNvSpPr txBox="1"/>
          <p:nvPr/>
        </p:nvSpPr>
        <p:spPr>
          <a:xfrm>
            <a:off x="882050" y="1938355"/>
            <a:ext cx="11743195" cy="4467057"/>
          </a:xfrm>
          <a:prstGeom prst="rect">
            <a:avLst/>
          </a:prstGeom>
          <a:noFill/>
        </p:spPr>
        <p:txBody>
          <a:bodyPr wrap="square">
            <a:spAutoFit/>
          </a:bodyPr>
          <a:lstStyle/>
          <a:p>
            <a:pPr>
              <a:lnSpc>
                <a:spcPct val="150000"/>
              </a:lnSpc>
            </a:pPr>
            <a:endParaRPr lang="fr-FR" sz="2400" dirty="0"/>
          </a:p>
          <a:p>
            <a:pPr>
              <a:lnSpc>
                <a:spcPct val="150000"/>
              </a:lnSpc>
            </a:pPr>
            <a:r>
              <a:rPr lang="fr-FR" sz="2400" dirty="0"/>
              <a:t>• Les fonctionnalités de gestion et orchestration de cluster incluses dans le Docker Engine</a:t>
            </a:r>
          </a:p>
          <a:p>
            <a:pPr>
              <a:lnSpc>
                <a:spcPct val="150000"/>
              </a:lnSpc>
            </a:pPr>
            <a:r>
              <a:rPr lang="fr-FR" sz="2400" dirty="0"/>
              <a:t>• Les Moteurs Docker participant à un cluster s’exécutent en mode </a:t>
            </a:r>
            <a:r>
              <a:rPr lang="fr-FR" sz="2400" dirty="0" err="1"/>
              <a:t>swarm</a:t>
            </a:r>
            <a:endParaRPr lang="fr-FR" sz="2400" dirty="0"/>
          </a:p>
          <a:p>
            <a:pPr>
              <a:lnSpc>
                <a:spcPct val="150000"/>
              </a:lnSpc>
            </a:pPr>
            <a:r>
              <a:rPr lang="fr-FR" sz="2400" dirty="0"/>
              <a:t>• Un </a:t>
            </a:r>
            <a:r>
              <a:rPr lang="fr-FR" sz="2400" dirty="0" err="1"/>
              <a:t>swarm</a:t>
            </a:r>
            <a:r>
              <a:rPr lang="fr-FR" sz="2400" dirty="0"/>
              <a:t>  est un cluster de Docker Engines sur lequel vous déployez des services</a:t>
            </a:r>
          </a:p>
          <a:p>
            <a:pPr>
              <a:lnSpc>
                <a:spcPct val="150000"/>
              </a:lnSpc>
            </a:pPr>
            <a:r>
              <a:rPr lang="fr-FR" sz="2400" dirty="0"/>
              <a:t>• La CLI Docker inclut la gestion des nœuds d’un </a:t>
            </a:r>
            <a:r>
              <a:rPr lang="fr-FR" sz="2400" dirty="0" err="1"/>
              <a:t>swarm</a:t>
            </a:r>
            <a:endParaRPr lang="fr-FR" sz="2400" dirty="0"/>
          </a:p>
          <a:p>
            <a:pPr>
              <a:lnSpc>
                <a:spcPct val="150000"/>
              </a:lnSpc>
            </a:pPr>
            <a:r>
              <a:rPr lang="fr-FR" sz="2400" dirty="0"/>
              <a:t>	- ajout de nœuds,</a:t>
            </a:r>
          </a:p>
          <a:p>
            <a:pPr>
              <a:lnSpc>
                <a:spcPct val="150000"/>
              </a:lnSpc>
            </a:pPr>
            <a:r>
              <a:rPr lang="fr-FR" sz="2400" dirty="0"/>
              <a:t>	- déploiement de services,</a:t>
            </a:r>
          </a:p>
          <a:p>
            <a:pPr>
              <a:lnSpc>
                <a:spcPct val="150000"/>
              </a:lnSpc>
            </a:pPr>
            <a:r>
              <a:rPr lang="fr-FR" sz="2400" dirty="0"/>
              <a:t>	- gestion de l’orchestration des services</a:t>
            </a:r>
          </a:p>
        </p:txBody>
      </p:sp>
    </p:spTree>
    <p:extLst>
      <p:ext uri="{BB962C8B-B14F-4D97-AF65-F5344CB8AC3E}">
        <p14:creationId xmlns:p14="http://schemas.microsoft.com/office/powerpoint/2010/main" val="163671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3" name="Google Shape;344;p24">
            <a:extLst>
              <a:ext uri="{FF2B5EF4-FFF2-40B4-BE49-F238E27FC236}">
                <a16:creationId xmlns:a16="http://schemas.microsoft.com/office/drawing/2014/main" id="{2E5C7FF1-E0D6-4036-B8CB-9EEC97BD1BAA}"/>
              </a:ext>
            </a:extLst>
          </p:cNvPr>
          <p:cNvSpPr txBox="1">
            <a:spLocks noGrp="1"/>
          </p:cNvSpPr>
          <p:nvPr/>
        </p:nvSpPr>
        <p:spPr>
          <a:xfrm>
            <a:off x="402566" y="512763"/>
            <a:ext cx="11386867"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POSITIONNEMENT DES CONTENEURS DANS L'ÉCOSYSTÈME CLOUD</a:t>
            </a:r>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14</a:t>
            </a:fld>
            <a:endParaRPr lang="en-US"/>
          </a:p>
        </p:txBody>
      </p:sp>
      <p:sp>
        <p:nvSpPr>
          <p:cNvPr id="6" name="TextBox 5">
            <a:extLst>
              <a:ext uri="{FF2B5EF4-FFF2-40B4-BE49-F238E27FC236}">
                <a16:creationId xmlns:a16="http://schemas.microsoft.com/office/drawing/2014/main" id="{076B35B8-5425-436E-B852-8B557D8FBD83}"/>
              </a:ext>
            </a:extLst>
          </p:cNvPr>
          <p:cNvSpPr txBox="1"/>
          <p:nvPr/>
        </p:nvSpPr>
        <p:spPr>
          <a:xfrm>
            <a:off x="966787" y="2267667"/>
            <a:ext cx="10058399" cy="2556982"/>
          </a:xfrm>
          <a:prstGeom prst="rect">
            <a:avLst/>
          </a:prstGeom>
          <a:noFill/>
        </p:spPr>
        <p:txBody>
          <a:bodyPr wrap="square">
            <a:spAutoFit/>
          </a:bodyPr>
          <a:lstStyle/>
          <a:p>
            <a:pPr marL="342900" indent="-342900">
              <a:lnSpc>
                <a:spcPct val="200000"/>
              </a:lnSpc>
              <a:buFont typeface="Wingdings" panose="05000000000000000000" pitchFamily="2" charset="2"/>
              <a:buChar char="§"/>
            </a:pPr>
            <a:r>
              <a:rPr lang="fr-FR" sz="2800" b="1" dirty="0"/>
              <a:t>Facilitent la mise en place de PaaS</a:t>
            </a:r>
          </a:p>
          <a:p>
            <a:pPr marL="342900" indent="-342900">
              <a:lnSpc>
                <a:spcPct val="200000"/>
              </a:lnSpc>
              <a:buFont typeface="Wingdings" panose="05000000000000000000" pitchFamily="2" charset="2"/>
              <a:buChar char="§"/>
            </a:pPr>
            <a:r>
              <a:rPr lang="fr-FR" sz="2800" b="1" dirty="0"/>
              <a:t>Fonctionnent sur du IaaS ou sur du </a:t>
            </a:r>
            <a:r>
              <a:rPr lang="fr-FR" sz="2800" b="1" dirty="0" err="1"/>
              <a:t>bare</a:t>
            </a:r>
            <a:r>
              <a:rPr lang="fr-FR" sz="2800" b="1" dirty="0"/>
              <a:t> </a:t>
            </a:r>
            <a:r>
              <a:rPr lang="fr-FR" sz="2800" b="1" dirty="0" err="1"/>
              <a:t>metal</a:t>
            </a:r>
            <a:endParaRPr lang="fr-FR" sz="2800" b="1" dirty="0"/>
          </a:p>
          <a:p>
            <a:pPr marL="342900" indent="-342900">
              <a:lnSpc>
                <a:spcPct val="200000"/>
              </a:lnSpc>
              <a:buFont typeface="Wingdings" panose="05000000000000000000" pitchFamily="2" charset="2"/>
              <a:buChar char="§"/>
            </a:pPr>
            <a:r>
              <a:rPr lang="fr-FR" sz="2800" b="1" dirty="0"/>
              <a:t>Simplifient la décomposition d'applications en micro services</a:t>
            </a:r>
          </a:p>
        </p:txBody>
      </p:sp>
    </p:spTree>
    <p:extLst>
      <p:ext uri="{BB962C8B-B14F-4D97-AF65-F5344CB8AC3E}">
        <p14:creationId xmlns:p14="http://schemas.microsoft.com/office/powerpoint/2010/main" val="26759836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Notion de </a:t>
            </a:r>
            <a:r>
              <a:rPr lang="fr-FR" b="1" i="0" u="none" strike="noStrike" dirty="0" err="1">
                <a:effectLst/>
                <a:latin typeface="Arial" panose="020B0604020202020204" pitchFamily="34" charset="0"/>
              </a:rPr>
              <a:t>noeud</a:t>
            </a:r>
            <a:endParaRPr lang="fr-FR" b="1" i="0" u="none" strike="noStrike" dirty="0">
              <a:effectLst/>
              <a:latin typeface="Arial" panose="020B0604020202020204" pitchFamily="34" charset="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8701EE85-26C9-40A3-A8D8-82363BA1741B}"/>
              </a:ext>
            </a:extLst>
          </p:cNvPr>
          <p:cNvSpPr txBox="1"/>
          <p:nvPr/>
        </p:nvSpPr>
        <p:spPr>
          <a:xfrm>
            <a:off x="1293962" y="1735059"/>
            <a:ext cx="11300348" cy="5122941"/>
          </a:xfrm>
          <a:prstGeom prst="rect">
            <a:avLst/>
          </a:prstGeom>
          <a:noFill/>
        </p:spPr>
        <p:txBody>
          <a:bodyPr wrap="square">
            <a:spAutoFit/>
          </a:bodyPr>
          <a:lstStyle/>
          <a:p>
            <a:pPr>
              <a:lnSpc>
                <a:spcPct val="150000"/>
              </a:lnSpc>
            </a:pPr>
            <a:r>
              <a:rPr lang="fr-FR" sz="2000" dirty="0"/>
              <a:t>• Un nœud est une instance Docker Engine participant à un </a:t>
            </a:r>
            <a:r>
              <a:rPr lang="fr-FR" sz="2000" dirty="0" err="1"/>
              <a:t>swarm</a:t>
            </a:r>
            <a:r>
              <a:rPr lang="fr-FR" sz="2000" dirty="0"/>
              <a:t>.</a:t>
            </a:r>
          </a:p>
          <a:p>
            <a:pPr>
              <a:lnSpc>
                <a:spcPct val="150000"/>
              </a:lnSpc>
            </a:pPr>
            <a:endParaRPr lang="fr-FR" sz="2000" dirty="0"/>
          </a:p>
          <a:p>
            <a:pPr>
              <a:lnSpc>
                <a:spcPct val="150000"/>
              </a:lnSpc>
            </a:pPr>
            <a:r>
              <a:rPr lang="fr-FR" sz="2000" b="1" dirty="0"/>
              <a:t>• Noeud de type manager:</a:t>
            </a:r>
          </a:p>
          <a:p>
            <a:pPr>
              <a:lnSpc>
                <a:spcPct val="150000"/>
              </a:lnSpc>
            </a:pPr>
            <a:r>
              <a:rPr lang="fr-FR" sz="2000" dirty="0"/>
              <a:t>- déploie les applications suivant les définitions de services que vous lui soumettez,</a:t>
            </a:r>
          </a:p>
          <a:p>
            <a:pPr>
              <a:lnSpc>
                <a:spcPct val="150000"/>
              </a:lnSpc>
            </a:pPr>
            <a:r>
              <a:rPr lang="fr-FR" sz="2000" dirty="0"/>
              <a:t>- dispatche les tâches au nœud de type </a:t>
            </a:r>
            <a:r>
              <a:rPr lang="fr-FR" sz="2000" dirty="0" err="1"/>
              <a:t>worker</a:t>
            </a:r>
            <a:r>
              <a:rPr lang="fr-FR" sz="2000" dirty="0"/>
              <a:t>, Gestion du cluster, orchestration</a:t>
            </a:r>
          </a:p>
          <a:p>
            <a:pPr>
              <a:lnSpc>
                <a:spcPct val="150000"/>
              </a:lnSpc>
            </a:pPr>
            <a:r>
              <a:rPr lang="fr-FR" sz="2000" dirty="0"/>
              <a:t>- Un leader est choisi parmi les managers pour gérer les tâches d’orchestration</a:t>
            </a:r>
          </a:p>
          <a:p>
            <a:pPr>
              <a:lnSpc>
                <a:spcPct val="150000"/>
              </a:lnSpc>
            </a:pPr>
            <a:endParaRPr lang="fr-FR" sz="2000" dirty="0"/>
          </a:p>
          <a:p>
            <a:pPr>
              <a:lnSpc>
                <a:spcPct val="150000"/>
              </a:lnSpc>
            </a:pPr>
            <a:r>
              <a:rPr lang="fr-FR" sz="2000" b="1" dirty="0"/>
              <a:t>• Noeud </a:t>
            </a:r>
            <a:r>
              <a:rPr lang="fr-FR" sz="2000" b="1" dirty="0" err="1"/>
              <a:t>Worker</a:t>
            </a:r>
            <a:r>
              <a:rPr lang="fr-FR" sz="2000" b="1" dirty="0"/>
              <a:t>:</a:t>
            </a:r>
          </a:p>
          <a:p>
            <a:pPr>
              <a:lnSpc>
                <a:spcPct val="150000"/>
              </a:lnSpc>
            </a:pPr>
            <a:r>
              <a:rPr lang="fr-FR" sz="2000" dirty="0"/>
              <a:t>- reçoit et exécute les tâches depuis les managers</a:t>
            </a:r>
          </a:p>
          <a:p>
            <a:pPr>
              <a:lnSpc>
                <a:spcPct val="150000"/>
              </a:lnSpc>
            </a:pPr>
            <a:r>
              <a:rPr lang="fr-FR" sz="2000" dirty="0"/>
              <a:t>- un manager est également un </a:t>
            </a:r>
            <a:r>
              <a:rPr lang="fr-FR" sz="2000" dirty="0" err="1"/>
              <a:t>worker</a:t>
            </a:r>
            <a:endParaRPr lang="fr-FR" sz="2000" dirty="0"/>
          </a:p>
          <a:p>
            <a:pPr>
              <a:lnSpc>
                <a:spcPct val="150000"/>
              </a:lnSpc>
            </a:pPr>
            <a:r>
              <a:rPr lang="fr-FR" sz="2000" dirty="0"/>
              <a:t>- Notifie les managers de son état pour l'orchestration</a:t>
            </a:r>
          </a:p>
        </p:txBody>
      </p:sp>
    </p:spTree>
    <p:extLst>
      <p:ext uri="{BB962C8B-B14F-4D97-AF65-F5344CB8AC3E}">
        <p14:creationId xmlns:p14="http://schemas.microsoft.com/office/powerpoint/2010/main" val="337794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SERVICES ET TÂCHES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2EF66362-7236-4573-BAEF-A39EA46EF968}"/>
              </a:ext>
            </a:extLst>
          </p:cNvPr>
          <p:cNvSpPr txBox="1"/>
          <p:nvPr/>
        </p:nvSpPr>
        <p:spPr>
          <a:xfrm>
            <a:off x="1102423" y="1857273"/>
            <a:ext cx="11309949" cy="5000728"/>
          </a:xfrm>
          <a:prstGeom prst="rect">
            <a:avLst/>
          </a:prstGeom>
          <a:noFill/>
        </p:spPr>
        <p:txBody>
          <a:bodyPr wrap="square">
            <a:spAutoFit/>
          </a:bodyPr>
          <a:lstStyle/>
          <a:p>
            <a:pPr>
              <a:lnSpc>
                <a:spcPct val="200000"/>
              </a:lnSpc>
            </a:pPr>
            <a:r>
              <a:rPr lang="fr-FR" dirty="0"/>
              <a:t>• Un service est la définition de tâches à exécuter par les </a:t>
            </a:r>
            <a:r>
              <a:rPr lang="fr-FR" dirty="0" err="1"/>
              <a:t>workers</a:t>
            </a:r>
            <a:endParaRPr lang="fr-FR" dirty="0"/>
          </a:p>
          <a:p>
            <a:pPr>
              <a:lnSpc>
                <a:spcPct val="200000"/>
              </a:lnSpc>
            </a:pPr>
            <a:r>
              <a:rPr lang="fr-FR" dirty="0"/>
              <a:t>        - Exécution d’une commande via un conteneur utilise une image</a:t>
            </a:r>
          </a:p>
          <a:p>
            <a:pPr>
              <a:lnSpc>
                <a:spcPct val="200000"/>
              </a:lnSpc>
            </a:pPr>
            <a:r>
              <a:rPr lang="fr-FR" dirty="0"/>
              <a:t>• Deux modes d’exécution de service</a:t>
            </a:r>
          </a:p>
          <a:p>
            <a:pPr lvl="1">
              <a:lnSpc>
                <a:spcPct val="200000"/>
              </a:lnSpc>
            </a:pPr>
            <a:r>
              <a:rPr lang="fr-FR" dirty="0"/>
              <a:t>- </a:t>
            </a:r>
            <a:r>
              <a:rPr lang="fr-FR" dirty="0" err="1"/>
              <a:t>Repliqué</a:t>
            </a:r>
            <a:r>
              <a:rPr lang="fr-FR" dirty="0"/>
              <a:t>: un manager distribue un nombre donné de tâches sur chaque nœud</a:t>
            </a:r>
          </a:p>
          <a:p>
            <a:pPr lvl="1">
              <a:lnSpc>
                <a:spcPct val="200000"/>
              </a:lnSpc>
            </a:pPr>
            <a:r>
              <a:rPr lang="fr-FR" dirty="0"/>
              <a:t>- Global: exactement une tâche est exécuté par nœud</a:t>
            </a:r>
          </a:p>
          <a:p>
            <a:pPr>
              <a:lnSpc>
                <a:spcPct val="200000"/>
              </a:lnSpc>
            </a:pPr>
            <a:r>
              <a:rPr lang="fr-FR" dirty="0"/>
              <a:t>• Tâche unité atomique d’exécution d’un </a:t>
            </a:r>
            <a:r>
              <a:rPr lang="fr-FR" dirty="0" err="1"/>
              <a:t>swarm</a:t>
            </a:r>
            <a:endParaRPr lang="fr-FR" dirty="0"/>
          </a:p>
          <a:p>
            <a:pPr lvl="1">
              <a:lnSpc>
                <a:spcPct val="200000"/>
              </a:lnSpc>
            </a:pPr>
            <a:r>
              <a:rPr lang="fr-FR" dirty="0"/>
              <a:t>- Représente le conteneur et la commande à y exécuter</a:t>
            </a:r>
          </a:p>
          <a:p>
            <a:pPr lvl="1">
              <a:lnSpc>
                <a:spcPct val="200000"/>
              </a:lnSpc>
            </a:pPr>
            <a:r>
              <a:rPr lang="fr-FR" dirty="0"/>
              <a:t>- Assigné e à un </a:t>
            </a:r>
            <a:r>
              <a:rPr lang="fr-FR" dirty="0" err="1"/>
              <a:t>worker</a:t>
            </a:r>
            <a:r>
              <a:rPr lang="fr-FR" dirty="0"/>
              <a:t> par un manager suivant le nombre de réplica défini par le service</a:t>
            </a:r>
          </a:p>
          <a:p>
            <a:pPr lvl="1">
              <a:lnSpc>
                <a:spcPct val="200000"/>
              </a:lnSpc>
            </a:pPr>
            <a:r>
              <a:rPr lang="fr-FR" dirty="0"/>
              <a:t>- Ne peut changer de nœud, s'exécute sur ce nœud ou échoue.</a:t>
            </a:r>
          </a:p>
        </p:txBody>
      </p:sp>
    </p:spTree>
    <p:extLst>
      <p:ext uri="{BB962C8B-B14F-4D97-AF65-F5344CB8AC3E}">
        <p14:creationId xmlns:p14="http://schemas.microsoft.com/office/powerpoint/2010/main" val="29553633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10026803" cy="1188720"/>
          </a:xfrm>
        </p:spPr>
        <p:txBody>
          <a:bodyPr>
            <a:normAutofit fontScale="90000"/>
          </a:bodyPr>
          <a:lstStyle/>
          <a:p>
            <a:r>
              <a:rPr lang="fr-FR" b="1" i="0" u="none" strike="noStrike" dirty="0">
                <a:effectLst/>
                <a:latin typeface="Arial" panose="020B0604020202020204" pitchFamily="34" charset="0"/>
              </a:rPr>
              <a:t>DIAGRAMME DES SERVICES ET TÂCHES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8A442FA-E7E0-4EE9-B1C7-C209B5506F88}"/>
              </a:ext>
            </a:extLst>
          </p:cNvPr>
          <p:cNvPicPr>
            <a:picLocks noChangeAspect="1"/>
          </p:cNvPicPr>
          <p:nvPr/>
        </p:nvPicPr>
        <p:blipFill>
          <a:blip r:embed="rId2"/>
          <a:stretch>
            <a:fillRect/>
          </a:stretch>
        </p:blipFill>
        <p:spPr>
          <a:xfrm>
            <a:off x="2924661" y="1691640"/>
            <a:ext cx="7314331" cy="5166360"/>
          </a:xfrm>
          <a:prstGeom prst="rect">
            <a:avLst/>
          </a:prstGeom>
        </p:spPr>
      </p:pic>
    </p:spTree>
    <p:extLst>
      <p:ext uri="{BB962C8B-B14F-4D97-AF65-F5344CB8AC3E}">
        <p14:creationId xmlns:p14="http://schemas.microsoft.com/office/powerpoint/2010/main" val="1151430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10164826" cy="1188720"/>
          </a:xfrm>
        </p:spPr>
        <p:txBody>
          <a:bodyPr>
            <a:normAutofit fontScale="90000"/>
          </a:bodyPr>
          <a:lstStyle/>
          <a:p>
            <a:r>
              <a:rPr lang="fr-FR" b="1" i="0" u="none" strike="noStrike" dirty="0">
                <a:effectLst/>
                <a:latin typeface="Arial" panose="020B0604020202020204" pitchFamily="34" charset="0"/>
              </a:rPr>
              <a:t>DISTRIBUTED APPLICATION BUNDLES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95BFF957-62F4-436C-896D-BDAB1012A1CE}"/>
              </a:ext>
            </a:extLst>
          </p:cNvPr>
          <p:cNvSpPr txBox="1"/>
          <p:nvPr/>
        </p:nvSpPr>
        <p:spPr>
          <a:xfrm>
            <a:off x="1009162" y="2442656"/>
            <a:ext cx="11145329" cy="2943563"/>
          </a:xfrm>
          <a:prstGeom prst="rect">
            <a:avLst/>
          </a:prstGeom>
          <a:noFill/>
        </p:spPr>
        <p:txBody>
          <a:bodyPr wrap="square">
            <a:spAutoFit/>
          </a:bodyPr>
          <a:lstStyle/>
          <a:p>
            <a:pPr algn="just">
              <a:lnSpc>
                <a:spcPct val="200000"/>
              </a:lnSpc>
            </a:pPr>
            <a:r>
              <a:rPr lang="fr-FR" sz="2400" b="1" dirty="0"/>
              <a:t>• Nous avons vu comment gérer individuellement des services.</a:t>
            </a:r>
          </a:p>
          <a:p>
            <a:pPr algn="just">
              <a:lnSpc>
                <a:spcPct val="200000"/>
              </a:lnSpc>
            </a:pPr>
            <a:r>
              <a:rPr lang="fr-FR" sz="2400" b="1" dirty="0"/>
              <a:t>• Nous allons voir comment optimiser la gestion de plusieurs services avec les paquets d’application répartie.</a:t>
            </a:r>
          </a:p>
          <a:p>
            <a:pPr algn="just">
              <a:lnSpc>
                <a:spcPct val="200000"/>
              </a:lnSpc>
            </a:pPr>
            <a:r>
              <a:rPr lang="fr-FR" sz="2400" b="1" dirty="0"/>
              <a:t>• Un DAB est à </a:t>
            </a:r>
            <a:r>
              <a:rPr lang="fr-FR" sz="2400" b="1" dirty="0" err="1"/>
              <a:t>Swarm</a:t>
            </a:r>
            <a:r>
              <a:rPr lang="fr-FR" sz="2400" b="1" dirty="0"/>
              <a:t>, ce que Compose est à un serveur unique Docker.</a:t>
            </a:r>
          </a:p>
        </p:txBody>
      </p:sp>
    </p:spTree>
    <p:extLst>
      <p:ext uri="{BB962C8B-B14F-4D97-AF65-F5344CB8AC3E}">
        <p14:creationId xmlns:p14="http://schemas.microsoft.com/office/powerpoint/2010/main" val="6936909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10164826" cy="1188720"/>
          </a:xfrm>
        </p:spPr>
        <p:txBody>
          <a:bodyPr>
            <a:normAutofit fontScale="90000"/>
          </a:bodyPr>
          <a:lstStyle/>
          <a:p>
            <a:r>
              <a:rPr lang="fr-FR" b="1" i="0" u="none" strike="noStrike" dirty="0">
                <a:effectLst/>
                <a:latin typeface="Arial" panose="020B0604020202020204" pitchFamily="34" charset="0"/>
              </a:rPr>
              <a:t>DISTRIBUTED APPLICATION BUNDLES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D4BE9D3-7695-451C-A7EC-44E288D1E059}"/>
              </a:ext>
            </a:extLst>
          </p:cNvPr>
          <p:cNvSpPr txBox="1"/>
          <p:nvPr/>
        </p:nvSpPr>
        <p:spPr>
          <a:xfrm>
            <a:off x="1653363" y="2474893"/>
            <a:ext cx="9558068" cy="954107"/>
          </a:xfrm>
          <a:prstGeom prst="rect">
            <a:avLst/>
          </a:prstGeom>
          <a:noFill/>
        </p:spPr>
        <p:txBody>
          <a:bodyPr wrap="square">
            <a:spAutoFit/>
          </a:bodyPr>
          <a:lstStyle/>
          <a:p>
            <a:r>
              <a:rPr lang="fr-FR" sz="2800" b="1"/>
              <a:t>Description au format JSON décrivant les services d’une application Génération:</a:t>
            </a:r>
            <a:endParaRPr lang="fr-FR" sz="2800" b="1" dirty="0"/>
          </a:p>
        </p:txBody>
      </p:sp>
      <p:sp>
        <p:nvSpPr>
          <p:cNvPr id="9" name="TextBox 8">
            <a:extLst>
              <a:ext uri="{FF2B5EF4-FFF2-40B4-BE49-F238E27FC236}">
                <a16:creationId xmlns:a16="http://schemas.microsoft.com/office/drawing/2014/main" id="{A71D151E-7E79-4125-A3BE-4A75FE609A56}"/>
              </a:ext>
            </a:extLst>
          </p:cNvPr>
          <p:cNvSpPr txBox="1"/>
          <p:nvPr/>
        </p:nvSpPr>
        <p:spPr>
          <a:xfrm>
            <a:off x="3382960" y="5368335"/>
            <a:ext cx="6098874" cy="523220"/>
          </a:xfrm>
          <a:prstGeom prst="rect">
            <a:avLst/>
          </a:prstGeom>
          <a:noFill/>
        </p:spPr>
        <p:txBody>
          <a:bodyPr wrap="square">
            <a:spAutoFit/>
          </a:bodyPr>
          <a:lstStyle/>
          <a:p>
            <a:r>
              <a:rPr lang="fr-FR" sz="2800" b="1" dirty="0" err="1"/>
              <a:t>Génére</a:t>
            </a:r>
            <a:r>
              <a:rPr lang="fr-FR" sz="2800" b="1" dirty="0"/>
              <a:t> un fichier .dab</a:t>
            </a:r>
          </a:p>
        </p:txBody>
      </p:sp>
      <p:pic>
        <p:nvPicPr>
          <p:cNvPr id="6" name="Picture 5">
            <a:extLst>
              <a:ext uri="{FF2B5EF4-FFF2-40B4-BE49-F238E27FC236}">
                <a16:creationId xmlns:a16="http://schemas.microsoft.com/office/drawing/2014/main" id="{F5573831-A54F-4EA5-A6A0-798DD64E47AE}"/>
              </a:ext>
            </a:extLst>
          </p:cNvPr>
          <p:cNvPicPr>
            <a:picLocks noChangeAspect="1"/>
          </p:cNvPicPr>
          <p:nvPr/>
        </p:nvPicPr>
        <p:blipFill>
          <a:blip r:embed="rId2"/>
          <a:stretch>
            <a:fillRect/>
          </a:stretch>
        </p:blipFill>
        <p:spPr>
          <a:xfrm>
            <a:off x="971654" y="3971004"/>
            <a:ext cx="10458484" cy="954107"/>
          </a:xfrm>
          <a:prstGeom prst="rect">
            <a:avLst/>
          </a:prstGeom>
        </p:spPr>
      </p:pic>
    </p:spTree>
    <p:extLst>
      <p:ext uri="{BB962C8B-B14F-4D97-AF65-F5344CB8AC3E}">
        <p14:creationId xmlns:p14="http://schemas.microsoft.com/office/powerpoint/2010/main" val="42215034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10164826" cy="1188720"/>
          </a:xfrm>
        </p:spPr>
        <p:txBody>
          <a:bodyPr>
            <a:normAutofit fontScale="90000"/>
          </a:bodyPr>
          <a:lstStyle/>
          <a:p>
            <a:r>
              <a:rPr lang="fr-FR" b="1" i="0" u="none" strike="noStrike" dirty="0">
                <a:effectLst/>
                <a:latin typeface="Arial" panose="020B0604020202020204" pitchFamily="34" charset="0"/>
              </a:rPr>
              <a:t>DISTRIBUTED APPLICATION BUNDLES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C97E6B8-863B-437F-8698-A3465F79CAA5}"/>
              </a:ext>
            </a:extLst>
          </p:cNvPr>
          <p:cNvSpPr txBox="1"/>
          <p:nvPr/>
        </p:nvSpPr>
        <p:spPr>
          <a:xfrm>
            <a:off x="1897812" y="2478520"/>
            <a:ext cx="9057736" cy="523220"/>
          </a:xfrm>
          <a:prstGeom prst="rect">
            <a:avLst/>
          </a:prstGeom>
          <a:noFill/>
        </p:spPr>
        <p:txBody>
          <a:bodyPr wrap="square">
            <a:spAutoFit/>
          </a:bodyPr>
          <a:lstStyle/>
          <a:p>
            <a:r>
              <a:rPr lang="fr-FR" sz="2800" b="1" dirty="0"/>
              <a:t>La commande stack permet d’utiliser ce fichier .dab</a:t>
            </a:r>
          </a:p>
        </p:txBody>
      </p:sp>
      <p:pic>
        <p:nvPicPr>
          <p:cNvPr id="5" name="Picture 4">
            <a:extLst>
              <a:ext uri="{FF2B5EF4-FFF2-40B4-BE49-F238E27FC236}">
                <a16:creationId xmlns:a16="http://schemas.microsoft.com/office/drawing/2014/main" id="{B27427AD-364F-4AB3-A9A7-4C3D39E02132}"/>
              </a:ext>
            </a:extLst>
          </p:cNvPr>
          <p:cNvPicPr>
            <a:picLocks noChangeAspect="1"/>
          </p:cNvPicPr>
          <p:nvPr/>
        </p:nvPicPr>
        <p:blipFill>
          <a:blip r:embed="rId2"/>
          <a:stretch>
            <a:fillRect/>
          </a:stretch>
        </p:blipFill>
        <p:spPr>
          <a:xfrm>
            <a:off x="1595960" y="3255173"/>
            <a:ext cx="9000080" cy="1202176"/>
          </a:xfrm>
          <a:prstGeom prst="rect">
            <a:avLst/>
          </a:prstGeom>
        </p:spPr>
      </p:pic>
      <p:sp>
        <p:nvSpPr>
          <p:cNvPr id="13" name="TextBox 12">
            <a:extLst>
              <a:ext uri="{FF2B5EF4-FFF2-40B4-BE49-F238E27FC236}">
                <a16:creationId xmlns:a16="http://schemas.microsoft.com/office/drawing/2014/main" id="{2CFDDCC0-0C38-47FF-984B-695A1722CDE3}"/>
              </a:ext>
            </a:extLst>
          </p:cNvPr>
          <p:cNvSpPr txBox="1"/>
          <p:nvPr/>
        </p:nvSpPr>
        <p:spPr>
          <a:xfrm>
            <a:off x="186906" y="5055030"/>
            <a:ext cx="11818188" cy="1323439"/>
          </a:xfrm>
          <a:prstGeom prst="rect">
            <a:avLst/>
          </a:prstGeom>
          <a:noFill/>
        </p:spPr>
        <p:txBody>
          <a:bodyPr wrap="square">
            <a:spAutoFit/>
          </a:bodyPr>
          <a:lstStyle/>
          <a:p>
            <a:r>
              <a:rPr lang="fr-FR" sz="2000" b="1" dirty="0"/>
              <a:t>LACUNES DE STACK</a:t>
            </a:r>
          </a:p>
          <a:p>
            <a:endParaRPr lang="fr-FR" sz="2000" b="1" dirty="0"/>
          </a:p>
          <a:p>
            <a:r>
              <a:rPr lang="fr-FR" sz="2000" b="1" dirty="0"/>
              <a:t>- Outil expérimental, certaines fonctionnalités ne sont pas encore disponibles: Global </a:t>
            </a:r>
            <a:r>
              <a:rPr lang="fr-FR" sz="2000" b="1" dirty="0" err="1"/>
              <a:t>scheduling</a:t>
            </a:r>
            <a:r>
              <a:rPr lang="fr-FR" sz="2000" b="1" dirty="0"/>
              <a:t>, </a:t>
            </a:r>
            <a:r>
              <a:rPr lang="fr-FR" sz="2000" b="1" dirty="0" err="1"/>
              <a:t>Scaling</a:t>
            </a:r>
            <a:r>
              <a:rPr lang="fr-FR" sz="2000" b="1" dirty="0"/>
              <a:t>, </a:t>
            </a:r>
            <a:r>
              <a:rPr lang="fr-FR" sz="2000" b="1" dirty="0" err="1"/>
              <a:t>etc</a:t>
            </a:r>
            <a:endParaRPr lang="fr-FR" sz="2000" b="1" dirty="0"/>
          </a:p>
          <a:p>
            <a:r>
              <a:rPr lang="fr-FR" sz="2000" b="1" dirty="0"/>
              <a:t>- Il faut encore passer par la commande service et gérer les services un à un pour ces opérations.</a:t>
            </a:r>
          </a:p>
        </p:txBody>
      </p:sp>
    </p:spTree>
    <p:extLst>
      <p:ext uri="{BB962C8B-B14F-4D97-AF65-F5344CB8AC3E}">
        <p14:creationId xmlns:p14="http://schemas.microsoft.com/office/powerpoint/2010/main" val="10736681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b="1" i="0" u="none" strike="noStrike" kern="1200">
                <a:solidFill>
                  <a:schemeClr val="tx1"/>
                </a:solidFill>
                <a:effectLst/>
                <a:latin typeface="+mj-lt"/>
                <a:ea typeface="+mj-ea"/>
                <a:cs typeface="+mj-cs"/>
              </a:rPr>
              <a:t>Kubernetes, orchestrateur de containers</a:t>
            </a:r>
            <a:endParaRPr lang="en-US" sz="67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8609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89210" y="382198"/>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t>Containers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147</a:t>
            </a:fld>
            <a:endParaRPr lang="fr-FR"/>
          </a:p>
        </p:txBody>
      </p:sp>
      <p:pic>
        <p:nvPicPr>
          <p:cNvPr id="3074" name="Picture 2">
            <a:extLst>
              <a:ext uri="{FF2B5EF4-FFF2-40B4-BE49-F238E27FC236}">
                <a16:creationId xmlns:a16="http://schemas.microsoft.com/office/drawing/2014/main" id="{053CF9A6-33D5-4399-B1F8-DCD150CDE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573" y="1661520"/>
            <a:ext cx="4694830" cy="46948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3F5533-D3AB-48B4-9DD1-864C20DB17CA}"/>
              </a:ext>
            </a:extLst>
          </p:cNvPr>
          <p:cNvSpPr/>
          <p:nvPr/>
        </p:nvSpPr>
        <p:spPr>
          <a:xfrm>
            <a:off x="1680949" y="2098447"/>
            <a:ext cx="3800902" cy="3888244"/>
          </a:xfrm>
          <a:prstGeom prst="rect">
            <a:avLst/>
          </a:prstGeom>
        </p:spPr>
        <p:txBody>
          <a:bodyPr wrap="square">
            <a:spAutoFit/>
          </a:bodyPr>
          <a:lstStyle/>
          <a:p>
            <a:pPr marL="342900" indent="-342900">
              <a:spcAft>
                <a:spcPts val="1600"/>
              </a:spcAft>
              <a:buFont typeface="Wingdings" panose="05000000000000000000" pitchFamily="2" charset="2"/>
              <a:buChar char="§"/>
            </a:pPr>
            <a:r>
              <a:rPr lang="en-US" sz="2400" b="1" dirty="0">
                <a:latin typeface="+mj-lt"/>
              </a:rPr>
              <a:t>Namespace?</a:t>
            </a:r>
          </a:p>
          <a:p>
            <a:pPr>
              <a:spcAft>
                <a:spcPts val="1600"/>
              </a:spcAft>
            </a:pPr>
            <a:endParaRPr lang="en-US" sz="2400" b="1" dirty="0">
              <a:latin typeface="+mj-lt"/>
            </a:endParaRPr>
          </a:p>
          <a:p>
            <a:pPr marL="342900" indent="-342900">
              <a:spcAft>
                <a:spcPts val="1600"/>
              </a:spcAft>
              <a:buFont typeface="Wingdings" panose="05000000000000000000" pitchFamily="2" charset="2"/>
              <a:buChar char="§"/>
            </a:pPr>
            <a:r>
              <a:rPr lang="en-US" sz="2400" b="1" dirty="0" err="1">
                <a:latin typeface="+mj-lt"/>
              </a:rPr>
              <a:t>Cgroups</a:t>
            </a:r>
            <a:r>
              <a:rPr lang="en-US" sz="2400" b="1" dirty="0">
                <a:latin typeface="+mj-lt"/>
              </a:rPr>
              <a:t>?</a:t>
            </a:r>
          </a:p>
          <a:p>
            <a:pPr>
              <a:spcAft>
                <a:spcPts val="1600"/>
              </a:spcAft>
            </a:pPr>
            <a:endParaRPr lang="en-US" sz="2400" b="1" dirty="0">
              <a:latin typeface="+mj-lt"/>
            </a:endParaRPr>
          </a:p>
          <a:p>
            <a:pPr marL="342900" indent="-342900">
              <a:spcAft>
                <a:spcPts val="1600"/>
              </a:spcAft>
              <a:buFont typeface="Wingdings" panose="05000000000000000000" pitchFamily="2" charset="2"/>
              <a:buChar char="§"/>
            </a:pPr>
            <a:r>
              <a:rPr lang="en-US" sz="2400" b="1" dirty="0">
                <a:latin typeface="+mj-lt"/>
              </a:rPr>
              <a:t>Layered filesystems (</a:t>
            </a:r>
            <a:r>
              <a:rPr lang="en-US" sz="2400" b="1" dirty="0" err="1">
                <a:latin typeface="+mj-lt"/>
              </a:rPr>
              <a:t>Rootfs</a:t>
            </a:r>
            <a:r>
              <a:rPr lang="en-US" sz="2400" b="1" dirty="0">
                <a:latin typeface="+mj-lt"/>
              </a:rPr>
              <a:t>)?</a:t>
            </a:r>
          </a:p>
          <a:p>
            <a:br>
              <a:rPr lang="en-US" dirty="0"/>
            </a:br>
            <a:endParaRPr lang="fr-FR" dirty="0"/>
          </a:p>
        </p:txBody>
      </p:sp>
    </p:spTree>
    <p:extLst>
      <p:ext uri="{BB962C8B-B14F-4D97-AF65-F5344CB8AC3E}">
        <p14:creationId xmlns:p14="http://schemas.microsoft.com/office/powerpoint/2010/main" val="216904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941400"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t>Docker</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148</a:t>
            </a:fld>
            <a:endParaRPr lang="fr-FR"/>
          </a:p>
        </p:txBody>
      </p:sp>
      <p:pic>
        <p:nvPicPr>
          <p:cNvPr id="2050" name="Picture 2">
            <a:extLst>
              <a:ext uri="{FF2B5EF4-FFF2-40B4-BE49-F238E27FC236}">
                <a16:creationId xmlns:a16="http://schemas.microsoft.com/office/drawing/2014/main" id="{EE243BF9-5655-455C-B674-D641719D5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753" y="1595438"/>
            <a:ext cx="6810233" cy="53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0714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891903" y="350169"/>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dirty="0"/>
              <a:t>Orchestration de </a:t>
            </a:r>
            <a:r>
              <a:rPr lang="en-US" sz="3200" b="1" dirty="0" err="1"/>
              <a:t>Conteneurs</a:t>
            </a:r>
            <a:r>
              <a:rPr lang="en-US" sz="3200" b="1" dirty="0"/>
              <a:t>?</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149</a:t>
            </a:fld>
            <a:endParaRPr lang="fr-FR"/>
          </a:p>
        </p:txBody>
      </p:sp>
      <p:pic>
        <p:nvPicPr>
          <p:cNvPr id="4098" name="Picture 2">
            <a:extLst>
              <a:ext uri="{FF2B5EF4-FFF2-40B4-BE49-F238E27FC236}">
                <a16:creationId xmlns:a16="http://schemas.microsoft.com/office/drawing/2014/main" id="{938A6670-E82E-4A0D-BBF0-46D83CCE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1436007"/>
            <a:ext cx="7221777" cy="542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4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3" name="Google Shape;344;p24">
            <a:extLst>
              <a:ext uri="{FF2B5EF4-FFF2-40B4-BE49-F238E27FC236}">
                <a16:creationId xmlns:a16="http://schemas.microsoft.com/office/drawing/2014/main" id="{2E5C7FF1-E0D6-4036-B8CB-9EEC97BD1BAA}"/>
              </a:ext>
            </a:extLst>
          </p:cNvPr>
          <p:cNvSpPr txBox="1">
            <a:spLocks noGrp="1"/>
          </p:cNvSpPr>
          <p:nvPr/>
        </p:nvSpPr>
        <p:spPr>
          <a:xfrm>
            <a:off x="402566" y="512763"/>
            <a:ext cx="11386867"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ORCHESTRATION DES RESSOURCES</a:t>
            </a:r>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15</a:t>
            </a:fld>
            <a:endParaRPr lang="en-US"/>
          </a:p>
        </p:txBody>
      </p:sp>
      <p:sp>
        <p:nvSpPr>
          <p:cNvPr id="6" name="TextBox 5">
            <a:extLst>
              <a:ext uri="{FF2B5EF4-FFF2-40B4-BE49-F238E27FC236}">
                <a16:creationId xmlns:a16="http://schemas.microsoft.com/office/drawing/2014/main" id="{076B35B8-5425-436E-B852-8B557D8FBD83}"/>
              </a:ext>
            </a:extLst>
          </p:cNvPr>
          <p:cNvSpPr txBox="1"/>
          <p:nvPr/>
        </p:nvSpPr>
        <p:spPr>
          <a:xfrm>
            <a:off x="63260" y="1731295"/>
            <a:ext cx="12065479" cy="4309809"/>
          </a:xfrm>
          <a:prstGeom prst="rect">
            <a:avLst/>
          </a:prstGeom>
          <a:noFill/>
        </p:spPr>
        <p:txBody>
          <a:bodyPr wrap="square">
            <a:spAutoFit/>
          </a:bodyPr>
          <a:lstStyle/>
          <a:p>
            <a:pPr marL="342900" indent="-342900">
              <a:lnSpc>
                <a:spcPct val="200000"/>
              </a:lnSpc>
              <a:buFont typeface="Wingdings" panose="05000000000000000000" pitchFamily="2" charset="2"/>
              <a:buChar char="§"/>
            </a:pPr>
            <a:r>
              <a:rPr lang="fr-FR" sz="2800" b="1" dirty="0"/>
              <a:t>Groupement fonctionnel de ressources : </a:t>
            </a:r>
            <a:r>
              <a:rPr lang="fr-FR" sz="2800" dirty="0"/>
              <a:t>micro-services.</a:t>
            </a:r>
          </a:p>
          <a:p>
            <a:pPr marL="342900" indent="-342900">
              <a:lnSpc>
                <a:spcPct val="200000"/>
              </a:lnSpc>
              <a:buFont typeface="Wingdings" panose="05000000000000000000" pitchFamily="2" charset="2"/>
              <a:buChar char="§"/>
            </a:pPr>
            <a:r>
              <a:rPr lang="fr-FR" sz="2800" b="1" dirty="0"/>
              <a:t>Infrastructure as Code : </a:t>
            </a:r>
            <a:r>
              <a:rPr lang="fr-FR" sz="2800" dirty="0"/>
              <a:t>Définir toute une infrastructure dans un seul fichier texte de manière déclarative.</a:t>
            </a:r>
          </a:p>
          <a:p>
            <a:pPr marL="342900" indent="-342900">
              <a:lnSpc>
                <a:spcPct val="200000"/>
              </a:lnSpc>
              <a:buFont typeface="Wingdings" panose="05000000000000000000" pitchFamily="2" charset="2"/>
              <a:buChar char="§"/>
            </a:pPr>
            <a:r>
              <a:rPr lang="fr-FR" sz="2800" b="1" dirty="0"/>
              <a:t>Scalabilité: </a:t>
            </a:r>
            <a:r>
              <a:rPr lang="fr-FR" sz="2800" dirty="0"/>
              <a:t>passer à l'échelle son infrastructure en fonction de différentes métriques.</a:t>
            </a:r>
          </a:p>
        </p:txBody>
      </p:sp>
    </p:spTree>
    <p:extLst>
      <p:ext uri="{BB962C8B-B14F-4D97-AF65-F5344CB8AC3E}">
        <p14:creationId xmlns:p14="http://schemas.microsoft.com/office/powerpoint/2010/main" val="2351883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891903" y="136524"/>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200" b="1" dirty="0"/>
              <a:t>Architecture </a:t>
            </a:r>
            <a:r>
              <a:rPr lang="en-US" sz="3200" b="1" dirty="0" err="1"/>
              <a:t>basique</a:t>
            </a:r>
            <a:r>
              <a:rPr lang="en-US" sz="3200" b="1" dirty="0"/>
              <a:t> de Kubernetes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150</a:t>
            </a:fld>
            <a:endParaRPr lang="fr-FR"/>
          </a:p>
        </p:txBody>
      </p:sp>
      <p:pic>
        <p:nvPicPr>
          <p:cNvPr id="5122" name="Picture 2">
            <a:extLst>
              <a:ext uri="{FF2B5EF4-FFF2-40B4-BE49-F238E27FC236}">
                <a16:creationId xmlns:a16="http://schemas.microsoft.com/office/drawing/2014/main" id="{6316BB57-AFAA-4238-ACA5-349855C5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59" y="1291106"/>
            <a:ext cx="10715631" cy="543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4148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62170" y="136524"/>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b="1" dirty="0"/>
              <a:t>Kubernetes?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151</a:t>
            </a:fld>
            <a:endParaRPr lang="fr-FR"/>
          </a:p>
        </p:txBody>
      </p:sp>
      <p:pic>
        <p:nvPicPr>
          <p:cNvPr id="2" name="Picture 1">
            <a:extLst>
              <a:ext uri="{FF2B5EF4-FFF2-40B4-BE49-F238E27FC236}">
                <a16:creationId xmlns:a16="http://schemas.microsoft.com/office/drawing/2014/main" id="{5178D46B-A9C6-4054-B852-3E07939C0351}"/>
              </a:ext>
            </a:extLst>
          </p:cNvPr>
          <p:cNvPicPr>
            <a:picLocks noChangeAspect="1"/>
          </p:cNvPicPr>
          <p:nvPr/>
        </p:nvPicPr>
        <p:blipFill>
          <a:blip r:embed="rId3"/>
          <a:stretch>
            <a:fillRect/>
          </a:stretch>
        </p:blipFill>
        <p:spPr>
          <a:xfrm>
            <a:off x="1213898" y="1259458"/>
            <a:ext cx="10104735" cy="5462018"/>
          </a:xfrm>
          <a:prstGeom prst="rect">
            <a:avLst/>
          </a:prstGeom>
        </p:spPr>
      </p:pic>
    </p:spTree>
    <p:extLst>
      <p:ext uri="{BB962C8B-B14F-4D97-AF65-F5344CB8AC3E}">
        <p14:creationId xmlns:p14="http://schemas.microsoft.com/office/powerpoint/2010/main" val="31075385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891903" y="136524"/>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3600" b="1" dirty="0"/>
              <a:t>Kubernetes?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152</a:t>
            </a:fld>
            <a:endParaRPr lang="fr-FR"/>
          </a:p>
        </p:txBody>
      </p:sp>
      <p:pic>
        <p:nvPicPr>
          <p:cNvPr id="3" name="Picture 2">
            <a:extLst>
              <a:ext uri="{FF2B5EF4-FFF2-40B4-BE49-F238E27FC236}">
                <a16:creationId xmlns:a16="http://schemas.microsoft.com/office/drawing/2014/main" id="{B86A55B9-B5BC-477E-A29D-0F99DB35BD46}"/>
              </a:ext>
            </a:extLst>
          </p:cNvPr>
          <p:cNvPicPr>
            <a:picLocks noChangeAspect="1"/>
          </p:cNvPicPr>
          <p:nvPr/>
        </p:nvPicPr>
        <p:blipFill>
          <a:blip r:embed="rId3"/>
          <a:stretch>
            <a:fillRect/>
          </a:stretch>
        </p:blipFill>
        <p:spPr>
          <a:xfrm>
            <a:off x="892677" y="881360"/>
            <a:ext cx="10406645" cy="5976640"/>
          </a:xfrm>
          <a:prstGeom prst="rect">
            <a:avLst/>
          </a:prstGeom>
        </p:spPr>
      </p:pic>
    </p:spTree>
    <p:extLst>
      <p:ext uri="{BB962C8B-B14F-4D97-AF65-F5344CB8AC3E}">
        <p14:creationId xmlns:p14="http://schemas.microsoft.com/office/powerpoint/2010/main" val="16994032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Quels sont les composants d'un cluster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153</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243669"/>
            <a:ext cx="5030681" cy="4661276"/>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fr-FR" sz="2000" dirty="0"/>
              <a:t>Le terme « cluster » désigne un déploiement fonctionnel de </a:t>
            </a:r>
            <a:r>
              <a:rPr lang="fr-FR" sz="2000" dirty="0" err="1"/>
              <a:t>Kubernetes</a:t>
            </a:r>
            <a:r>
              <a:rPr lang="fr-FR" sz="2000" dirty="0"/>
              <a:t>. </a:t>
            </a:r>
          </a:p>
          <a:p>
            <a:pPr marL="342900" indent="-342900">
              <a:lnSpc>
                <a:spcPct val="150000"/>
              </a:lnSpc>
              <a:buFont typeface="Wingdings" panose="05000000000000000000" pitchFamily="2" charset="2"/>
              <a:buChar char="§"/>
            </a:pPr>
            <a:r>
              <a:rPr lang="fr-FR" sz="2000" dirty="0"/>
              <a:t>Un cluster </a:t>
            </a:r>
            <a:r>
              <a:rPr lang="fr-FR" sz="2000" dirty="0" err="1"/>
              <a:t>Kubernetes</a:t>
            </a:r>
            <a:r>
              <a:rPr lang="fr-FR" sz="2000" dirty="0"/>
              <a:t> comprend deux principaux composants : le plan de contrôle et les machines de calcul ou nœuds. </a:t>
            </a:r>
          </a:p>
          <a:p>
            <a:pPr marL="342900" indent="-342900">
              <a:lnSpc>
                <a:spcPct val="150000"/>
              </a:lnSpc>
              <a:buFont typeface="Wingdings" panose="05000000000000000000" pitchFamily="2" charset="2"/>
              <a:buChar char="§"/>
            </a:pPr>
            <a:r>
              <a:rPr lang="fr-FR" sz="2000" dirty="0"/>
              <a:t>Chaque nœud est son propre environnement Linux.</a:t>
            </a:r>
          </a:p>
          <a:p>
            <a:pPr marL="342900" indent="-342900">
              <a:lnSpc>
                <a:spcPct val="150000"/>
              </a:lnSpc>
              <a:buFont typeface="Wingdings" panose="05000000000000000000" pitchFamily="2" charset="2"/>
              <a:buChar char="§"/>
            </a:pPr>
            <a:r>
              <a:rPr lang="fr-FR" sz="2000" dirty="0"/>
              <a:t>Il peut s'agir d'une machine physique ou virtuelle. Chaque nœud exécute des </a:t>
            </a:r>
            <a:r>
              <a:rPr lang="fr-FR" sz="2000" dirty="0" err="1"/>
              <a:t>pods</a:t>
            </a:r>
            <a:r>
              <a:rPr lang="fr-FR" sz="2000" dirty="0"/>
              <a:t>, constitués de conteneurs.</a:t>
            </a:r>
          </a:p>
        </p:txBody>
      </p:sp>
      <p:pic>
        <p:nvPicPr>
          <p:cNvPr id="5" name="Picture 4">
            <a:extLst>
              <a:ext uri="{FF2B5EF4-FFF2-40B4-BE49-F238E27FC236}">
                <a16:creationId xmlns:a16="http://schemas.microsoft.com/office/drawing/2014/main" id="{F9D20AB9-A743-4F91-8342-51797F8158EB}"/>
              </a:ext>
            </a:extLst>
          </p:cNvPr>
          <p:cNvPicPr>
            <a:picLocks noChangeAspect="1"/>
          </p:cNvPicPr>
          <p:nvPr/>
        </p:nvPicPr>
        <p:blipFill>
          <a:blip r:embed="rId3"/>
          <a:stretch>
            <a:fillRect/>
          </a:stretch>
        </p:blipFill>
        <p:spPr>
          <a:xfrm>
            <a:off x="5323978" y="1015101"/>
            <a:ext cx="6389054" cy="5341250"/>
          </a:xfrm>
          <a:prstGeom prst="rect">
            <a:avLst/>
          </a:prstGeom>
        </p:spPr>
      </p:pic>
    </p:spTree>
    <p:extLst>
      <p:ext uri="{BB962C8B-B14F-4D97-AF65-F5344CB8AC3E}">
        <p14:creationId xmlns:p14="http://schemas.microsoft.com/office/powerpoint/2010/main" val="16240168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 se passe-t-il dans le plan de contrôle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154</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082893"/>
            <a:ext cx="12192000" cy="5775107"/>
          </a:xfrm>
          <a:prstGeom prst="rect">
            <a:avLst/>
          </a:prstGeom>
          <a:noFill/>
        </p:spPr>
        <p:txBody>
          <a:bodyPr wrap="square">
            <a:spAutoFit/>
          </a:bodyPr>
          <a:lstStyle/>
          <a:p>
            <a:pPr algn="l"/>
            <a:r>
              <a:rPr lang="fr-FR" sz="2400" b="1" i="0" dirty="0">
                <a:solidFill>
                  <a:srgbClr val="151515"/>
                </a:solidFill>
                <a:effectLst/>
              </a:rPr>
              <a:t>Plan de contrôle</a:t>
            </a:r>
          </a:p>
          <a:p>
            <a:pPr algn="l"/>
            <a:endParaRPr lang="fr-FR" sz="1000" b="1" i="0" dirty="0">
              <a:solidFill>
                <a:srgbClr val="151515"/>
              </a:solidFill>
              <a:effectLst/>
            </a:endParaRPr>
          </a:p>
          <a:p>
            <a:pPr marL="342900" indent="-342900" algn="l">
              <a:lnSpc>
                <a:spcPct val="150000"/>
              </a:lnSpc>
              <a:buFont typeface="Arial" panose="020B0604020202020204" pitchFamily="34" charset="0"/>
              <a:buChar char="•"/>
            </a:pPr>
            <a:r>
              <a:rPr lang="fr-FR" sz="2400" i="0" dirty="0">
                <a:solidFill>
                  <a:srgbClr val="151515"/>
                </a:solidFill>
                <a:effectLst/>
              </a:rPr>
              <a:t>Commençons par le centre névralgique de notre cluster </a:t>
            </a:r>
            <a:r>
              <a:rPr lang="fr-FR" sz="2400" i="0" dirty="0" err="1">
                <a:solidFill>
                  <a:srgbClr val="151515"/>
                </a:solidFill>
                <a:effectLst/>
              </a:rPr>
              <a:t>Kubernetes</a:t>
            </a:r>
            <a:r>
              <a:rPr lang="fr-FR" sz="2400" i="0" dirty="0">
                <a:solidFill>
                  <a:srgbClr val="151515"/>
                </a:solidFill>
                <a:effectLst/>
              </a:rPr>
              <a:t> : le plan de contrôle. Il contient les composants </a:t>
            </a:r>
            <a:r>
              <a:rPr lang="fr-FR" sz="2400" i="0" dirty="0" err="1">
                <a:solidFill>
                  <a:srgbClr val="151515"/>
                </a:solidFill>
                <a:effectLst/>
              </a:rPr>
              <a:t>Kubernetes</a:t>
            </a:r>
            <a:r>
              <a:rPr lang="fr-FR" sz="2400" i="0" dirty="0">
                <a:solidFill>
                  <a:srgbClr val="151515"/>
                </a:solidFill>
                <a:effectLst/>
              </a:rPr>
              <a:t> qui contrôlent le cluster, ainsi que des données sur l'état et la configuration du cluster.</a:t>
            </a:r>
          </a:p>
          <a:p>
            <a:pPr marL="342900" indent="-342900" algn="l">
              <a:lnSpc>
                <a:spcPct val="150000"/>
              </a:lnSpc>
              <a:buFont typeface="Arial" panose="020B0604020202020204" pitchFamily="34" charset="0"/>
              <a:buChar char="•"/>
            </a:pPr>
            <a:endParaRPr lang="fr-FR" sz="1600" dirty="0">
              <a:solidFill>
                <a:srgbClr val="151515"/>
              </a:solidFill>
            </a:endParaRPr>
          </a:p>
          <a:p>
            <a:pPr marL="342900" indent="-342900" algn="l">
              <a:lnSpc>
                <a:spcPct val="150000"/>
              </a:lnSpc>
              <a:buFont typeface="Arial" panose="020B0604020202020204" pitchFamily="34" charset="0"/>
              <a:buChar char="•"/>
            </a:pPr>
            <a:r>
              <a:rPr lang="fr-FR" sz="2400" i="0" dirty="0">
                <a:solidFill>
                  <a:srgbClr val="151515"/>
                </a:solidFill>
                <a:effectLst/>
              </a:rPr>
              <a:t>Ces principaux composants de </a:t>
            </a:r>
            <a:r>
              <a:rPr lang="fr-FR" sz="2400" i="0" dirty="0" err="1">
                <a:solidFill>
                  <a:srgbClr val="151515"/>
                </a:solidFill>
                <a:effectLst/>
              </a:rPr>
              <a:t>Kubernetes</a:t>
            </a:r>
            <a:r>
              <a:rPr lang="fr-FR" sz="2400" i="0" dirty="0">
                <a:solidFill>
                  <a:srgbClr val="151515"/>
                </a:solidFill>
                <a:effectLst/>
              </a:rPr>
              <a:t> s'assurent que suffisamment de conteneurs peuvent fonctionner avec les ressources nécessaires. </a:t>
            </a:r>
          </a:p>
          <a:p>
            <a:pPr marL="342900" indent="-342900" algn="l">
              <a:lnSpc>
                <a:spcPct val="150000"/>
              </a:lnSpc>
              <a:buFont typeface="Arial" panose="020B0604020202020204" pitchFamily="34" charset="0"/>
              <a:buChar char="•"/>
            </a:pPr>
            <a:endParaRPr lang="fr-FR" sz="1400" i="0" dirty="0">
              <a:solidFill>
                <a:srgbClr val="151515"/>
              </a:solidFill>
              <a:effectLst/>
            </a:endParaRPr>
          </a:p>
          <a:p>
            <a:pPr marL="342900" indent="-342900" algn="l">
              <a:lnSpc>
                <a:spcPct val="150000"/>
              </a:lnSpc>
              <a:buFont typeface="Arial" panose="020B0604020202020204" pitchFamily="34" charset="0"/>
              <a:buChar char="•"/>
            </a:pPr>
            <a:r>
              <a:rPr lang="fr-FR" sz="2400" i="0" dirty="0">
                <a:solidFill>
                  <a:srgbClr val="151515"/>
                </a:solidFill>
                <a:effectLst/>
              </a:rPr>
              <a:t>Le plan de contrôle est en contact permanent avec vos machines de calcul. </a:t>
            </a:r>
          </a:p>
          <a:p>
            <a:pPr marL="342900" indent="-342900" algn="l">
              <a:lnSpc>
                <a:spcPct val="150000"/>
              </a:lnSpc>
              <a:buFont typeface="Arial" panose="020B0604020202020204" pitchFamily="34" charset="0"/>
              <a:buChar char="•"/>
            </a:pPr>
            <a:r>
              <a:rPr lang="fr-FR" sz="2400" i="0" dirty="0">
                <a:solidFill>
                  <a:srgbClr val="151515"/>
                </a:solidFill>
                <a:effectLst/>
              </a:rPr>
              <a:t>Vous avez configuré votre cluster pour qu'il fonctionne d'une certaine manière. </a:t>
            </a:r>
          </a:p>
          <a:p>
            <a:pPr marL="342900" indent="-342900" algn="l">
              <a:lnSpc>
                <a:spcPct val="150000"/>
              </a:lnSpc>
              <a:buFont typeface="Arial" panose="020B0604020202020204" pitchFamily="34" charset="0"/>
              <a:buChar char="•"/>
            </a:pPr>
            <a:r>
              <a:rPr lang="fr-FR" sz="2400" i="0" dirty="0">
                <a:solidFill>
                  <a:srgbClr val="151515"/>
                </a:solidFill>
                <a:effectLst/>
              </a:rPr>
              <a:t>Le plan de contrôle s'assure que votre configuration est respectée</a:t>
            </a:r>
          </a:p>
        </p:txBody>
      </p:sp>
    </p:spTree>
    <p:extLst>
      <p:ext uri="{BB962C8B-B14F-4D97-AF65-F5344CB8AC3E}">
        <p14:creationId xmlns:p14="http://schemas.microsoft.com/office/powerpoint/2010/main" val="38786384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 se passe-t-il dans le plan de contrôle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155</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599541"/>
            <a:ext cx="12192000" cy="4097725"/>
          </a:xfrm>
          <a:prstGeom prst="rect">
            <a:avLst/>
          </a:prstGeom>
          <a:noFill/>
        </p:spPr>
        <p:txBody>
          <a:bodyPr wrap="square">
            <a:spAutoFit/>
          </a:bodyPr>
          <a:lstStyle/>
          <a:p>
            <a:pPr algn="l"/>
            <a:r>
              <a:rPr lang="fr-FR" sz="2400" b="1" i="0" dirty="0" err="1">
                <a:solidFill>
                  <a:srgbClr val="151515"/>
                </a:solidFill>
                <a:effectLst/>
              </a:rPr>
              <a:t>kube-apiserver</a:t>
            </a:r>
            <a:endParaRPr lang="fr-FR" sz="2400" b="1" i="0" dirty="0">
              <a:solidFill>
                <a:srgbClr val="151515"/>
              </a:solidFill>
              <a:effectLst/>
            </a:endParaRPr>
          </a:p>
          <a:p>
            <a:pPr algn="l"/>
            <a:endParaRPr lang="fr-FR" sz="2400" b="1" i="0" dirty="0">
              <a:solidFill>
                <a:srgbClr val="151515"/>
              </a:solidFill>
              <a:effectLst/>
            </a:endParaRPr>
          </a:p>
          <a:p>
            <a:pPr marL="342900" indent="-342900" algn="l">
              <a:lnSpc>
                <a:spcPct val="150000"/>
              </a:lnSpc>
              <a:buFont typeface="Wingdings" panose="05000000000000000000" pitchFamily="2" charset="2"/>
              <a:buChar char="§"/>
            </a:pPr>
            <a:r>
              <a:rPr lang="fr-FR" sz="2400" i="0" dirty="0">
                <a:solidFill>
                  <a:srgbClr val="151515"/>
                </a:solidFill>
                <a:effectLst/>
              </a:rPr>
              <a:t>Vous avez besoin d'interagir avec votre cluster </a:t>
            </a:r>
            <a:r>
              <a:rPr lang="fr-FR" sz="2400" i="0" dirty="0" err="1">
                <a:solidFill>
                  <a:srgbClr val="151515"/>
                </a:solidFill>
                <a:effectLst/>
              </a:rPr>
              <a:t>Kubernetes</a:t>
            </a:r>
            <a:r>
              <a:rPr lang="fr-FR" sz="2400" i="0" dirty="0">
                <a:solidFill>
                  <a:srgbClr val="151515"/>
                </a:solidFill>
                <a:effectLst/>
              </a:rPr>
              <a:t> ? C'est à cela que sert l'API.</a:t>
            </a:r>
          </a:p>
          <a:p>
            <a:pPr marL="342900" indent="-342900" algn="l">
              <a:lnSpc>
                <a:spcPct val="150000"/>
              </a:lnSpc>
              <a:buFont typeface="Wingdings" panose="05000000000000000000" pitchFamily="2" charset="2"/>
              <a:buChar char="§"/>
            </a:pPr>
            <a:r>
              <a:rPr lang="fr-FR" sz="2400" i="0" dirty="0">
                <a:solidFill>
                  <a:srgbClr val="151515"/>
                </a:solidFill>
                <a:effectLst/>
              </a:rPr>
              <a:t> L'API de </a:t>
            </a:r>
            <a:r>
              <a:rPr lang="fr-FR" sz="2400" i="0" dirty="0" err="1">
                <a:solidFill>
                  <a:srgbClr val="151515"/>
                </a:solidFill>
                <a:effectLst/>
              </a:rPr>
              <a:t>Kubernetes</a:t>
            </a:r>
            <a:r>
              <a:rPr lang="fr-FR" sz="2400" i="0" dirty="0">
                <a:solidFill>
                  <a:srgbClr val="151515"/>
                </a:solidFill>
                <a:effectLst/>
              </a:rPr>
              <a:t> est la partie frontale du plan de contrôle.</a:t>
            </a:r>
          </a:p>
          <a:p>
            <a:pPr marL="342900" indent="-342900" algn="l">
              <a:lnSpc>
                <a:spcPct val="150000"/>
              </a:lnSpc>
              <a:buFont typeface="Wingdings" panose="05000000000000000000" pitchFamily="2" charset="2"/>
              <a:buChar char="§"/>
            </a:pPr>
            <a:r>
              <a:rPr lang="fr-FR" sz="2400" i="0" dirty="0">
                <a:solidFill>
                  <a:srgbClr val="151515"/>
                </a:solidFill>
                <a:effectLst/>
              </a:rPr>
              <a:t> Elle prend en charge les demandes internes et externes.</a:t>
            </a:r>
          </a:p>
          <a:p>
            <a:pPr marL="342900" indent="-342900" algn="l">
              <a:lnSpc>
                <a:spcPct val="150000"/>
              </a:lnSpc>
              <a:buFont typeface="Wingdings" panose="05000000000000000000" pitchFamily="2" charset="2"/>
              <a:buChar char="§"/>
            </a:pPr>
            <a:r>
              <a:rPr lang="fr-FR" sz="2400" i="0" dirty="0">
                <a:solidFill>
                  <a:srgbClr val="151515"/>
                </a:solidFill>
                <a:effectLst/>
              </a:rPr>
              <a:t> Le serveur d'API détermine si une demande est valide ou non et la traite, le cas échéant.</a:t>
            </a:r>
          </a:p>
          <a:p>
            <a:pPr marL="342900" indent="-342900" algn="l">
              <a:lnSpc>
                <a:spcPct val="150000"/>
              </a:lnSpc>
              <a:buFont typeface="Wingdings" panose="05000000000000000000" pitchFamily="2" charset="2"/>
              <a:buChar char="§"/>
            </a:pPr>
            <a:r>
              <a:rPr lang="fr-FR" sz="2400" i="0" dirty="0">
                <a:solidFill>
                  <a:srgbClr val="151515"/>
                </a:solidFill>
                <a:effectLst/>
              </a:rPr>
              <a:t> Vous pouvez accéder à l'API avec des appels REST, à l'aide de l'interface en ligne de commande </a:t>
            </a:r>
            <a:r>
              <a:rPr lang="fr-FR" sz="2400" i="0" dirty="0" err="1">
                <a:solidFill>
                  <a:srgbClr val="151515"/>
                </a:solidFill>
                <a:effectLst/>
              </a:rPr>
              <a:t>kubectl</a:t>
            </a:r>
            <a:r>
              <a:rPr lang="fr-FR" sz="2400" i="0" dirty="0">
                <a:solidFill>
                  <a:srgbClr val="151515"/>
                </a:solidFill>
                <a:effectLst/>
              </a:rPr>
              <a:t> ou d'autres outils en ligne de commande tels que </a:t>
            </a:r>
            <a:r>
              <a:rPr lang="fr-FR" sz="2400" i="0" dirty="0" err="1">
                <a:solidFill>
                  <a:srgbClr val="151515"/>
                </a:solidFill>
                <a:effectLst/>
              </a:rPr>
              <a:t>kubeadm</a:t>
            </a:r>
            <a:r>
              <a:rPr lang="fr-FR" sz="2400" i="0" dirty="0">
                <a:solidFill>
                  <a:srgbClr val="151515"/>
                </a:solidFill>
                <a:effectLst/>
              </a:rPr>
              <a:t>.</a:t>
            </a:r>
            <a:endParaRPr lang="fr-FR" sz="1000" i="0" dirty="0">
              <a:solidFill>
                <a:srgbClr val="151515"/>
              </a:solidFill>
              <a:effectLst/>
            </a:endParaRPr>
          </a:p>
        </p:txBody>
      </p:sp>
    </p:spTree>
    <p:extLst>
      <p:ext uri="{BB962C8B-B14F-4D97-AF65-F5344CB8AC3E}">
        <p14:creationId xmlns:p14="http://schemas.microsoft.com/office/powerpoint/2010/main" val="19821404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 se passe-t-il dans le plan de contrôle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156</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599541"/>
            <a:ext cx="12192000" cy="4651723"/>
          </a:xfrm>
          <a:prstGeom prst="rect">
            <a:avLst/>
          </a:prstGeom>
          <a:noFill/>
        </p:spPr>
        <p:txBody>
          <a:bodyPr wrap="square">
            <a:spAutoFit/>
          </a:bodyPr>
          <a:lstStyle/>
          <a:p>
            <a:pPr algn="l"/>
            <a:r>
              <a:rPr lang="fr-FR" sz="2400" b="1" i="0" dirty="0" err="1">
                <a:solidFill>
                  <a:srgbClr val="151515"/>
                </a:solidFill>
                <a:effectLst/>
              </a:rPr>
              <a:t>kube-scheduler</a:t>
            </a:r>
            <a:endParaRPr lang="fr-FR" sz="2400" b="1" i="0" dirty="0">
              <a:solidFill>
                <a:srgbClr val="151515"/>
              </a:solidFill>
              <a:effectLst/>
            </a:endParaRPr>
          </a:p>
          <a:p>
            <a:pPr algn="l"/>
            <a:endParaRPr lang="fr-FR" sz="2400" b="1" i="0" dirty="0">
              <a:solidFill>
                <a:srgbClr val="151515"/>
              </a:solidFill>
              <a:effectLst/>
            </a:endParaRPr>
          </a:p>
          <a:p>
            <a:pPr marL="342900" indent="-342900" algn="l">
              <a:lnSpc>
                <a:spcPct val="150000"/>
              </a:lnSpc>
              <a:buFont typeface="Wingdings" panose="05000000000000000000" pitchFamily="2" charset="2"/>
              <a:buChar char="§"/>
            </a:pPr>
            <a:r>
              <a:rPr lang="fr-FR" sz="2400" i="0" dirty="0">
                <a:solidFill>
                  <a:srgbClr val="151515"/>
                </a:solidFill>
                <a:effectLst/>
              </a:rPr>
              <a:t>Votre cluster est-il en bonne santé ? </a:t>
            </a:r>
          </a:p>
          <a:p>
            <a:pPr marL="342900" indent="-342900" algn="l">
              <a:lnSpc>
                <a:spcPct val="150000"/>
              </a:lnSpc>
              <a:buFont typeface="Wingdings" panose="05000000000000000000" pitchFamily="2" charset="2"/>
              <a:buChar char="§"/>
            </a:pPr>
            <a:r>
              <a:rPr lang="fr-FR" sz="2400" i="0" dirty="0">
                <a:solidFill>
                  <a:srgbClr val="151515"/>
                </a:solidFill>
                <a:effectLst/>
              </a:rPr>
              <a:t>Est-il possible d'intégrer de nouveaux conteneurs si besoin ?</a:t>
            </a:r>
          </a:p>
          <a:p>
            <a:pPr algn="l">
              <a:lnSpc>
                <a:spcPct val="150000"/>
              </a:lnSpc>
            </a:pPr>
            <a:r>
              <a:rPr lang="fr-FR" sz="2400" i="0" dirty="0">
                <a:solidFill>
                  <a:srgbClr val="151515"/>
                </a:solidFill>
                <a:effectLst/>
              </a:rPr>
              <a:t>Ce sont les questions auxquelles doit répondre le planificateur </a:t>
            </a:r>
            <a:r>
              <a:rPr lang="fr-FR" sz="2400" i="0" dirty="0" err="1">
                <a:solidFill>
                  <a:srgbClr val="151515"/>
                </a:solidFill>
                <a:effectLst/>
              </a:rPr>
              <a:t>Kubernetes</a:t>
            </a:r>
            <a:r>
              <a:rPr lang="fr-FR" sz="2400" i="0" dirty="0">
                <a:solidFill>
                  <a:srgbClr val="151515"/>
                </a:solidFill>
                <a:effectLst/>
              </a:rPr>
              <a:t>.</a:t>
            </a:r>
          </a:p>
          <a:p>
            <a:pPr algn="l">
              <a:lnSpc>
                <a:spcPct val="150000"/>
              </a:lnSpc>
            </a:pPr>
            <a:endParaRPr lang="fr-FR" sz="2400" i="0" dirty="0">
              <a:solidFill>
                <a:srgbClr val="151515"/>
              </a:solidFill>
              <a:effectLst/>
            </a:endParaRPr>
          </a:p>
          <a:p>
            <a:pPr marL="342900" indent="-342900" algn="l">
              <a:lnSpc>
                <a:spcPct val="150000"/>
              </a:lnSpc>
              <a:buFont typeface="Wingdings" panose="05000000000000000000" pitchFamily="2" charset="2"/>
              <a:buChar char="§"/>
            </a:pPr>
            <a:r>
              <a:rPr lang="fr-FR" sz="2400" i="0" dirty="0">
                <a:solidFill>
                  <a:srgbClr val="151515"/>
                </a:solidFill>
                <a:effectLst/>
              </a:rPr>
              <a:t>En plus de l'intégrité du cluster, le planificateur doit prendre en compte les besoins en ressources (par exemple, processeur ou mémoire) d'un </a:t>
            </a:r>
            <a:r>
              <a:rPr lang="fr-FR" sz="2400" i="0" dirty="0" err="1">
                <a:solidFill>
                  <a:srgbClr val="151515"/>
                </a:solidFill>
                <a:effectLst/>
              </a:rPr>
              <a:t>pod</a:t>
            </a:r>
            <a:r>
              <a:rPr lang="fr-FR" sz="2400" i="0" dirty="0">
                <a:solidFill>
                  <a:srgbClr val="151515"/>
                </a:solidFill>
                <a:effectLst/>
              </a:rPr>
              <a:t>.</a:t>
            </a:r>
          </a:p>
          <a:p>
            <a:pPr marL="342900" indent="-342900" algn="l">
              <a:lnSpc>
                <a:spcPct val="150000"/>
              </a:lnSpc>
              <a:buFont typeface="Wingdings" panose="05000000000000000000" pitchFamily="2" charset="2"/>
              <a:buChar char="§"/>
            </a:pPr>
            <a:r>
              <a:rPr lang="fr-FR" sz="2400" i="0" dirty="0">
                <a:solidFill>
                  <a:srgbClr val="151515"/>
                </a:solidFill>
                <a:effectLst/>
              </a:rPr>
              <a:t>Il planifie ensuite l'attribution du </a:t>
            </a:r>
            <a:r>
              <a:rPr lang="fr-FR" sz="2400" i="0" dirty="0" err="1">
                <a:solidFill>
                  <a:srgbClr val="151515"/>
                </a:solidFill>
                <a:effectLst/>
              </a:rPr>
              <a:t>pod</a:t>
            </a:r>
            <a:r>
              <a:rPr lang="fr-FR" sz="2400" i="0" dirty="0">
                <a:solidFill>
                  <a:srgbClr val="151515"/>
                </a:solidFill>
                <a:effectLst/>
              </a:rPr>
              <a:t> au nœud de calcul adéquat.</a:t>
            </a:r>
            <a:endParaRPr lang="fr-FR" sz="1000" i="0" dirty="0">
              <a:solidFill>
                <a:srgbClr val="151515"/>
              </a:solidFill>
              <a:effectLst/>
            </a:endParaRPr>
          </a:p>
        </p:txBody>
      </p:sp>
    </p:spTree>
    <p:extLst>
      <p:ext uri="{BB962C8B-B14F-4D97-AF65-F5344CB8AC3E}">
        <p14:creationId xmlns:p14="http://schemas.microsoft.com/office/powerpoint/2010/main" val="24572881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 se passe-t-il dans le plan de contrôle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157</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599541"/>
            <a:ext cx="12192000" cy="4651723"/>
          </a:xfrm>
          <a:prstGeom prst="rect">
            <a:avLst/>
          </a:prstGeom>
          <a:noFill/>
        </p:spPr>
        <p:txBody>
          <a:bodyPr wrap="square">
            <a:spAutoFit/>
          </a:bodyPr>
          <a:lstStyle/>
          <a:p>
            <a:pPr algn="l"/>
            <a:r>
              <a:rPr lang="fr-FR" sz="2400" b="1" i="0" dirty="0" err="1">
                <a:solidFill>
                  <a:srgbClr val="151515"/>
                </a:solidFill>
                <a:effectLst/>
              </a:rPr>
              <a:t>kube-scheduler</a:t>
            </a:r>
            <a:endParaRPr lang="fr-FR" sz="2400" b="1" i="0" dirty="0">
              <a:solidFill>
                <a:srgbClr val="151515"/>
              </a:solidFill>
              <a:effectLst/>
            </a:endParaRPr>
          </a:p>
          <a:p>
            <a:pPr algn="l"/>
            <a:endParaRPr lang="fr-FR" sz="2400" b="1" i="0" dirty="0">
              <a:solidFill>
                <a:srgbClr val="151515"/>
              </a:solidFill>
              <a:effectLst/>
            </a:endParaRPr>
          </a:p>
          <a:p>
            <a:pPr marL="342900" indent="-342900" algn="l">
              <a:lnSpc>
                <a:spcPct val="150000"/>
              </a:lnSpc>
              <a:buFont typeface="Wingdings" panose="05000000000000000000" pitchFamily="2" charset="2"/>
              <a:buChar char="§"/>
            </a:pPr>
            <a:r>
              <a:rPr lang="fr-FR" sz="2400" i="0" dirty="0">
                <a:solidFill>
                  <a:srgbClr val="151515"/>
                </a:solidFill>
                <a:effectLst/>
              </a:rPr>
              <a:t>Votre cluster est-il en bonne santé ? </a:t>
            </a:r>
          </a:p>
          <a:p>
            <a:pPr marL="342900" indent="-342900" algn="l">
              <a:lnSpc>
                <a:spcPct val="150000"/>
              </a:lnSpc>
              <a:buFont typeface="Wingdings" panose="05000000000000000000" pitchFamily="2" charset="2"/>
              <a:buChar char="§"/>
            </a:pPr>
            <a:r>
              <a:rPr lang="fr-FR" sz="2400" i="0" dirty="0">
                <a:solidFill>
                  <a:srgbClr val="151515"/>
                </a:solidFill>
                <a:effectLst/>
              </a:rPr>
              <a:t>Est-il possible d'intégrer de nouveaux conteneurs si besoin ?</a:t>
            </a:r>
          </a:p>
          <a:p>
            <a:pPr algn="l">
              <a:lnSpc>
                <a:spcPct val="150000"/>
              </a:lnSpc>
            </a:pPr>
            <a:r>
              <a:rPr lang="fr-FR" sz="2400" i="0" dirty="0">
                <a:solidFill>
                  <a:srgbClr val="151515"/>
                </a:solidFill>
                <a:effectLst/>
              </a:rPr>
              <a:t>Ce sont les questions auxquelles doit répondre le planificateur </a:t>
            </a:r>
            <a:r>
              <a:rPr lang="fr-FR" sz="2400" i="0" dirty="0" err="1">
                <a:solidFill>
                  <a:srgbClr val="151515"/>
                </a:solidFill>
                <a:effectLst/>
              </a:rPr>
              <a:t>Kubernetes</a:t>
            </a:r>
            <a:r>
              <a:rPr lang="fr-FR" sz="2400" i="0" dirty="0">
                <a:solidFill>
                  <a:srgbClr val="151515"/>
                </a:solidFill>
                <a:effectLst/>
              </a:rPr>
              <a:t>.</a:t>
            </a:r>
          </a:p>
          <a:p>
            <a:pPr algn="l">
              <a:lnSpc>
                <a:spcPct val="150000"/>
              </a:lnSpc>
            </a:pPr>
            <a:endParaRPr lang="fr-FR" sz="2400" i="0" dirty="0">
              <a:solidFill>
                <a:srgbClr val="151515"/>
              </a:solidFill>
              <a:effectLst/>
            </a:endParaRPr>
          </a:p>
          <a:p>
            <a:pPr marL="342900" indent="-342900" algn="l">
              <a:lnSpc>
                <a:spcPct val="150000"/>
              </a:lnSpc>
              <a:buFont typeface="Wingdings" panose="05000000000000000000" pitchFamily="2" charset="2"/>
              <a:buChar char="§"/>
            </a:pPr>
            <a:r>
              <a:rPr lang="fr-FR" sz="2400" i="0" dirty="0">
                <a:solidFill>
                  <a:srgbClr val="151515"/>
                </a:solidFill>
                <a:effectLst/>
              </a:rPr>
              <a:t>En plus de l'intégrité du cluster, le planificateur doit prendre en compte les besoins en ressources (par exemple, processeur ou mémoire) d'un </a:t>
            </a:r>
            <a:r>
              <a:rPr lang="fr-FR" sz="2400" i="0" dirty="0" err="1">
                <a:solidFill>
                  <a:srgbClr val="151515"/>
                </a:solidFill>
                <a:effectLst/>
              </a:rPr>
              <a:t>pod</a:t>
            </a:r>
            <a:r>
              <a:rPr lang="fr-FR" sz="2400" i="0" dirty="0">
                <a:solidFill>
                  <a:srgbClr val="151515"/>
                </a:solidFill>
                <a:effectLst/>
              </a:rPr>
              <a:t>.</a:t>
            </a:r>
          </a:p>
          <a:p>
            <a:pPr marL="342900" indent="-342900" algn="l">
              <a:lnSpc>
                <a:spcPct val="150000"/>
              </a:lnSpc>
              <a:buFont typeface="Wingdings" panose="05000000000000000000" pitchFamily="2" charset="2"/>
              <a:buChar char="§"/>
            </a:pPr>
            <a:r>
              <a:rPr lang="fr-FR" sz="2400" i="0" dirty="0">
                <a:solidFill>
                  <a:srgbClr val="151515"/>
                </a:solidFill>
                <a:effectLst/>
              </a:rPr>
              <a:t>Il planifie ensuite l'attribution du </a:t>
            </a:r>
            <a:r>
              <a:rPr lang="fr-FR" sz="2400" i="0" dirty="0" err="1">
                <a:solidFill>
                  <a:srgbClr val="151515"/>
                </a:solidFill>
                <a:effectLst/>
              </a:rPr>
              <a:t>pod</a:t>
            </a:r>
            <a:r>
              <a:rPr lang="fr-FR" sz="2400" i="0" dirty="0">
                <a:solidFill>
                  <a:srgbClr val="151515"/>
                </a:solidFill>
                <a:effectLst/>
              </a:rPr>
              <a:t> au nœud de calcul adéquat.</a:t>
            </a:r>
            <a:endParaRPr lang="fr-FR" sz="1000" i="0" dirty="0">
              <a:solidFill>
                <a:srgbClr val="151515"/>
              </a:solidFill>
              <a:effectLst/>
            </a:endParaRPr>
          </a:p>
        </p:txBody>
      </p:sp>
    </p:spTree>
    <p:extLst>
      <p:ext uri="{BB962C8B-B14F-4D97-AF65-F5344CB8AC3E}">
        <p14:creationId xmlns:p14="http://schemas.microsoft.com/office/powerpoint/2010/main" val="14255203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 se passe-t-il dans le plan de contrôle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158</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333193"/>
            <a:ext cx="12192000" cy="5205720"/>
          </a:xfrm>
          <a:prstGeom prst="rect">
            <a:avLst/>
          </a:prstGeom>
          <a:noFill/>
        </p:spPr>
        <p:txBody>
          <a:bodyPr wrap="square">
            <a:spAutoFit/>
          </a:bodyPr>
          <a:lstStyle/>
          <a:p>
            <a:pPr algn="l"/>
            <a:r>
              <a:rPr lang="fr-FR" sz="2400" b="1" i="0" dirty="0" err="1">
                <a:solidFill>
                  <a:srgbClr val="151515"/>
                </a:solidFill>
                <a:effectLst/>
              </a:rPr>
              <a:t>kube</a:t>
            </a:r>
            <a:r>
              <a:rPr lang="fr-FR" sz="2400" b="1" i="0" dirty="0">
                <a:solidFill>
                  <a:srgbClr val="151515"/>
                </a:solidFill>
                <a:effectLst/>
              </a:rPr>
              <a:t>-</a:t>
            </a:r>
            <a:r>
              <a:rPr lang="fr-FR" sz="2400" b="1" i="0" dirty="0" err="1">
                <a:solidFill>
                  <a:srgbClr val="151515"/>
                </a:solidFill>
                <a:effectLst/>
              </a:rPr>
              <a:t>controller</a:t>
            </a:r>
            <a:r>
              <a:rPr lang="fr-FR" sz="2400" b="1" i="0" dirty="0">
                <a:solidFill>
                  <a:srgbClr val="151515"/>
                </a:solidFill>
                <a:effectLst/>
              </a:rPr>
              <a:t>-manager</a:t>
            </a:r>
          </a:p>
          <a:p>
            <a:pPr algn="l"/>
            <a:endParaRPr lang="fr-FR" sz="2400" b="1" i="0" dirty="0">
              <a:solidFill>
                <a:srgbClr val="151515"/>
              </a:solidFill>
              <a:effectLst/>
            </a:endParaRPr>
          </a:p>
          <a:p>
            <a:pPr marL="342900" indent="-342900" algn="l">
              <a:lnSpc>
                <a:spcPct val="150000"/>
              </a:lnSpc>
              <a:buFont typeface="Arial" panose="020B0604020202020204" pitchFamily="34" charset="0"/>
              <a:buChar char="•"/>
            </a:pPr>
            <a:r>
              <a:rPr lang="fr-FR" sz="2400" i="0" dirty="0">
                <a:solidFill>
                  <a:srgbClr val="151515"/>
                </a:solidFill>
                <a:effectLst/>
              </a:rPr>
              <a:t>Les contrôleurs assurent l'exécution du cluster, tandis que le gestionnaire de contrôleur </a:t>
            </a:r>
            <a:r>
              <a:rPr lang="fr-FR" sz="2400" i="0" dirty="0" err="1">
                <a:solidFill>
                  <a:srgbClr val="151515"/>
                </a:solidFill>
                <a:effectLst/>
              </a:rPr>
              <a:t>Kubernetes</a:t>
            </a:r>
            <a:r>
              <a:rPr lang="fr-FR" sz="2400" i="0" dirty="0">
                <a:solidFill>
                  <a:srgbClr val="151515"/>
                </a:solidFill>
                <a:effectLst/>
              </a:rPr>
              <a:t> regroupe plusieurs fonctions de contrôleur. </a:t>
            </a:r>
          </a:p>
          <a:p>
            <a:pPr marL="342900" indent="-342900" algn="l">
              <a:lnSpc>
                <a:spcPct val="150000"/>
              </a:lnSpc>
              <a:buFont typeface="Arial" panose="020B0604020202020204" pitchFamily="34" charset="0"/>
              <a:buChar char="•"/>
            </a:pPr>
            <a:r>
              <a:rPr lang="fr-FR" sz="2400" i="0" dirty="0">
                <a:solidFill>
                  <a:srgbClr val="151515"/>
                </a:solidFill>
                <a:effectLst/>
              </a:rPr>
              <a:t>Un contrôleur se réfère au planificateur pour s'assurer qu'un nombre suffisant de </a:t>
            </a:r>
            <a:r>
              <a:rPr lang="fr-FR" sz="2400" i="0" dirty="0" err="1">
                <a:solidFill>
                  <a:srgbClr val="151515"/>
                </a:solidFill>
                <a:effectLst/>
              </a:rPr>
              <a:t>pods</a:t>
            </a:r>
            <a:r>
              <a:rPr lang="fr-FR" sz="2400" i="0" dirty="0">
                <a:solidFill>
                  <a:srgbClr val="151515"/>
                </a:solidFill>
                <a:effectLst/>
              </a:rPr>
              <a:t> est exécuté. </a:t>
            </a:r>
          </a:p>
          <a:p>
            <a:pPr marL="342900" indent="-342900" algn="l">
              <a:lnSpc>
                <a:spcPct val="150000"/>
              </a:lnSpc>
              <a:buFont typeface="Arial" panose="020B0604020202020204" pitchFamily="34" charset="0"/>
              <a:buChar char="•"/>
            </a:pPr>
            <a:r>
              <a:rPr lang="fr-FR" sz="2400" i="0" dirty="0">
                <a:solidFill>
                  <a:srgbClr val="151515"/>
                </a:solidFill>
                <a:effectLst/>
              </a:rPr>
              <a:t>Si un </a:t>
            </a:r>
            <a:r>
              <a:rPr lang="fr-FR" sz="2400" i="0" dirty="0" err="1">
                <a:solidFill>
                  <a:srgbClr val="151515"/>
                </a:solidFill>
                <a:effectLst/>
              </a:rPr>
              <a:t>pod</a:t>
            </a:r>
            <a:r>
              <a:rPr lang="fr-FR" sz="2400" i="0" dirty="0">
                <a:solidFill>
                  <a:srgbClr val="151515"/>
                </a:solidFill>
                <a:effectLst/>
              </a:rPr>
              <a:t> est défaillant, un autre contrôleur le remarque et réagit. </a:t>
            </a:r>
          </a:p>
          <a:p>
            <a:pPr marL="342900" indent="-342900" algn="l">
              <a:lnSpc>
                <a:spcPct val="150000"/>
              </a:lnSpc>
              <a:buFont typeface="Arial" panose="020B0604020202020204" pitchFamily="34" charset="0"/>
              <a:buChar char="•"/>
            </a:pPr>
            <a:r>
              <a:rPr lang="fr-FR" sz="2400" i="0" dirty="0">
                <a:solidFill>
                  <a:srgbClr val="151515"/>
                </a:solidFill>
                <a:effectLst/>
              </a:rPr>
              <a:t>Un contrôleur connecte les services aux </a:t>
            </a:r>
            <a:r>
              <a:rPr lang="fr-FR" sz="2400" i="0" dirty="0" err="1">
                <a:solidFill>
                  <a:srgbClr val="151515"/>
                </a:solidFill>
                <a:effectLst/>
              </a:rPr>
              <a:t>pods</a:t>
            </a:r>
            <a:r>
              <a:rPr lang="fr-FR" sz="2400" i="0" dirty="0">
                <a:solidFill>
                  <a:srgbClr val="151515"/>
                </a:solidFill>
                <a:effectLst/>
              </a:rPr>
              <a:t> afin que les demandes soient acheminées jusqu'aux points de terminaison appropriés. </a:t>
            </a:r>
          </a:p>
          <a:p>
            <a:pPr marL="342900" indent="-342900" algn="l">
              <a:lnSpc>
                <a:spcPct val="150000"/>
              </a:lnSpc>
              <a:buFont typeface="Arial" panose="020B0604020202020204" pitchFamily="34" charset="0"/>
              <a:buChar char="•"/>
            </a:pPr>
            <a:r>
              <a:rPr lang="fr-FR" sz="2400" i="0" dirty="0">
                <a:solidFill>
                  <a:srgbClr val="151515"/>
                </a:solidFill>
                <a:effectLst/>
              </a:rPr>
              <a:t>D'autres contrôleurs permettent de créer des comptes et des jetons d'accès aux API.</a:t>
            </a:r>
            <a:endParaRPr lang="fr-FR" sz="1000" i="0" dirty="0">
              <a:solidFill>
                <a:srgbClr val="151515"/>
              </a:solidFill>
              <a:effectLst/>
            </a:endParaRPr>
          </a:p>
        </p:txBody>
      </p:sp>
    </p:spTree>
    <p:extLst>
      <p:ext uri="{BB962C8B-B14F-4D97-AF65-F5344CB8AC3E}">
        <p14:creationId xmlns:p14="http://schemas.microsoft.com/office/powerpoint/2010/main" val="9370981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fontScale="90000"/>
          </a:bodyPr>
          <a:lstStyle/>
          <a:p>
            <a:pPr lvl="0" algn="ctr">
              <a:spcBef>
                <a:spcPct val="0"/>
              </a:spcBef>
              <a:buClr>
                <a:schemeClr val="dk1"/>
              </a:buClr>
              <a:buSzPts val="3300"/>
            </a:pPr>
            <a:r>
              <a:rPr lang="fr-FR" sz="3600" b="1" dirty="0"/>
              <a:t>Que se passe-t-il dans le plan de contrôle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159</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333193"/>
            <a:ext cx="12192000" cy="2985433"/>
          </a:xfrm>
          <a:prstGeom prst="rect">
            <a:avLst/>
          </a:prstGeom>
          <a:noFill/>
        </p:spPr>
        <p:txBody>
          <a:bodyPr wrap="square">
            <a:spAutoFit/>
          </a:bodyPr>
          <a:lstStyle/>
          <a:p>
            <a:pPr algn="l"/>
            <a:r>
              <a:rPr lang="fr-FR" sz="2400" b="1" i="0" dirty="0" err="1">
                <a:solidFill>
                  <a:srgbClr val="151515"/>
                </a:solidFill>
                <a:effectLst/>
              </a:rPr>
              <a:t>Etcd</a:t>
            </a:r>
            <a:endParaRPr lang="fr-FR" sz="2400" b="1" i="0" dirty="0">
              <a:solidFill>
                <a:srgbClr val="151515"/>
              </a:solidFill>
              <a:effectLst/>
            </a:endParaRPr>
          </a:p>
          <a:p>
            <a:pPr algn="l"/>
            <a:endParaRPr lang="fr-FR" sz="2400" b="1" i="0" dirty="0">
              <a:solidFill>
                <a:srgbClr val="151515"/>
              </a:solidFill>
              <a:effectLst/>
            </a:endParaRPr>
          </a:p>
          <a:p>
            <a:pPr marL="342900" indent="-342900" algn="l">
              <a:buFont typeface="Arial" panose="020B0604020202020204" pitchFamily="34" charset="0"/>
              <a:buChar char="•"/>
            </a:pPr>
            <a:r>
              <a:rPr lang="fr-FR" sz="2800" i="0" dirty="0">
                <a:solidFill>
                  <a:srgbClr val="151515"/>
                </a:solidFill>
                <a:effectLst/>
              </a:rPr>
              <a:t>« </a:t>
            </a:r>
            <a:r>
              <a:rPr lang="fr-FR" sz="2800" i="0" dirty="0" err="1">
                <a:solidFill>
                  <a:srgbClr val="151515"/>
                </a:solidFill>
                <a:effectLst/>
              </a:rPr>
              <a:t>etcd</a:t>
            </a:r>
            <a:r>
              <a:rPr lang="fr-FR" sz="2800" i="0" dirty="0">
                <a:solidFill>
                  <a:srgbClr val="151515"/>
                </a:solidFill>
                <a:effectLst/>
              </a:rPr>
              <a:t> » est une base de données clé-valeur qui comprend les données de configuration et les informations sur l'état du cluster. </a:t>
            </a:r>
          </a:p>
          <a:p>
            <a:pPr marL="342900" indent="-342900" algn="l">
              <a:buFont typeface="Arial" panose="020B0604020202020204" pitchFamily="34" charset="0"/>
              <a:buChar char="•"/>
            </a:pPr>
            <a:endParaRPr lang="fr-FR" sz="2800" dirty="0">
              <a:solidFill>
                <a:srgbClr val="151515"/>
              </a:solidFill>
            </a:endParaRPr>
          </a:p>
          <a:p>
            <a:pPr marL="342900" indent="-342900" algn="l">
              <a:buFont typeface="Arial" panose="020B0604020202020204" pitchFamily="34" charset="0"/>
              <a:buChar char="•"/>
            </a:pPr>
            <a:r>
              <a:rPr lang="fr-FR" sz="2800" i="0" dirty="0">
                <a:solidFill>
                  <a:srgbClr val="151515"/>
                </a:solidFill>
                <a:effectLst/>
              </a:rPr>
              <a:t>Distribuée et résistante aux pannes, la base de données </a:t>
            </a:r>
            <a:r>
              <a:rPr lang="fr-FR" sz="2800" i="0" dirty="0" err="1">
                <a:solidFill>
                  <a:srgbClr val="151515"/>
                </a:solidFill>
                <a:effectLst/>
              </a:rPr>
              <a:t>etcd</a:t>
            </a:r>
            <a:r>
              <a:rPr lang="fr-FR" sz="2800" i="0" dirty="0">
                <a:solidFill>
                  <a:srgbClr val="151515"/>
                </a:solidFill>
                <a:effectLst/>
              </a:rPr>
              <a:t> constitue la référence unique concernant votre cluster.</a:t>
            </a:r>
          </a:p>
        </p:txBody>
      </p:sp>
    </p:spTree>
    <p:extLst>
      <p:ext uri="{BB962C8B-B14F-4D97-AF65-F5344CB8AC3E}">
        <p14:creationId xmlns:p14="http://schemas.microsoft.com/office/powerpoint/2010/main" val="78961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3"/>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SaaS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16</a:t>
            </a:fld>
            <a:endParaRPr/>
          </a:p>
        </p:txBody>
      </p:sp>
      <p:pic>
        <p:nvPicPr>
          <p:cNvPr id="7170" name="Picture 2">
            <a:extLst>
              <a:ext uri="{FF2B5EF4-FFF2-40B4-BE49-F238E27FC236}">
                <a16:creationId xmlns:a16="http://schemas.microsoft.com/office/drawing/2014/main" id="{C580E856-FF0C-469E-89EC-02CBCBD08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272" y="1802093"/>
            <a:ext cx="7905599" cy="50559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B6BF8E0-B109-4638-88A2-4CAF19CB98D1}"/>
              </a:ext>
            </a:extLst>
          </p:cNvPr>
          <p:cNvSpPr/>
          <p:nvPr/>
        </p:nvSpPr>
        <p:spPr>
          <a:xfrm>
            <a:off x="793630" y="957683"/>
            <a:ext cx="10938294" cy="707886"/>
          </a:xfrm>
          <a:prstGeom prst="rect">
            <a:avLst/>
          </a:prstGeom>
        </p:spPr>
        <p:txBody>
          <a:bodyPr wrap="square">
            <a:spAutoFit/>
          </a:bodyPr>
          <a:lstStyle/>
          <a:p>
            <a:r>
              <a:rPr lang="fr-FR" sz="2000" dirty="0"/>
              <a:t>Le SaaS est un service qui fournit une application logicielle - que le fournisseur de services cloud gère - à ses utilisateurs. </a:t>
            </a:r>
          </a:p>
        </p:txBody>
      </p:sp>
    </p:spTree>
    <p:extLst>
      <p:ext uri="{BB962C8B-B14F-4D97-AF65-F5344CB8AC3E}">
        <p14:creationId xmlns:p14="http://schemas.microsoft.com/office/powerpoint/2010/main" val="74744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408902" y="270265"/>
            <a:ext cx="9374195"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fr-FR" sz="3600" b="1" dirty="0"/>
              <a:t>Que se passe-t-il au sein d'un nœud </a:t>
            </a:r>
            <a:r>
              <a:rPr lang="fr-FR" sz="3600" b="1" dirty="0" err="1"/>
              <a:t>Kubernetes</a:t>
            </a:r>
            <a:r>
              <a:rPr lang="fr-FR" sz="3600" b="1" dirty="0"/>
              <a:t> ?</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160</a:t>
            </a:fld>
            <a:endParaRPr lang="fr-FR"/>
          </a:p>
        </p:txBody>
      </p:sp>
      <p:sp>
        <p:nvSpPr>
          <p:cNvPr id="6" name="TextBox 5">
            <a:extLst>
              <a:ext uri="{FF2B5EF4-FFF2-40B4-BE49-F238E27FC236}">
                <a16:creationId xmlns:a16="http://schemas.microsoft.com/office/drawing/2014/main" id="{1D143ED2-51A1-45E9-9493-C5452C8EB9F9}"/>
              </a:ext>
            </a:extLst>
          </p:cNvPr>
          <p:cNvSpPr txBox="1"/>
          <p:nvPr/>
        </p:nvSpPr>
        <p:spPr>
          <a:xfrm>
            <a:off x="0" y="1333193"/>
            <a:ext cx="12192000" cy="5276829"/>
          </a:xfrm>
          <a:prstGeom prst="rect">
            <a:avLst/>
          </a:prstGeom>
          <a:noFill/>
        </p:spPr>
        <p:txBody>
          <a:bodyPr wrap="square">
            <a:spAutoFit/>
          </a:bodyPr>
          <a:lstStyle/>
          <a:p>
            <a:pPr algn="l"/>
            <a:r>
              <a:rPr lang="fr-FR" sz="2000" b="1" i="0" dirty="0">
                <a:solidFill>
                  <a:srgbClr val="151515"/>
                </a:solidFill>
                <a:effectLst/>
              </a:rPr>
              <a:t>Nœuds</a:t>
            </a:r>
          </a:p>
          <a:p>
            <a:pPr marL="342900" indent="-342900" algn="l">
              <a:lnSpc>
                <a:spcPct val="150000"/>
              </a:lnSpc>
              <a:buFont typeface="Arial" panose="020B0604020202020204" pitchFamily="34" charset="0"/>
              <a:buChar char="•"/>
            </a:pPr>
            <a:r>
              <a:rPr lang="fr-FR" sz="2000" i="0" dirty="0">
                <a:solidFill>
                  <a:srgbClr val="151515"/>
                </a:solidFill>
                <a:effectLst/>
              </a:rPr>
              <a:t>Un cluster </a:t>
            </a:r>
            <a:r>
              <a:rPr lang="fr-FR" sz="2000" i="0" dirty="0" err="1">
                <a:solidFill>
                  <a:srgbClr val="151515"/>
                </a:solidFill>
                <a:effectLst/>
              </a:rPr>
              <a:t>Kubernetes</a:t>
            </a:r>
            <a:r>
              <a:rPr lang="fr-FR" sz="2000" i="0" dirty="0">
                <a:solidFill>
                  <a:srgbClr val="151515"/>
                </a:solidFill>
                <a:effectLst/>
              </a:rPr>
              <a:t> requiert au moins un nœud de calcul, mais en général il en contient un grand nombre. </a:t>
            </a:r>
          </a:p>
          <a:p>
            <a:pPr marL="342900" indent="-342900" algn="l">
              <a:lnSpc>
                <a:spcPct val="150000"/>
              </a:lnSpc>
              <a:buFont typeface="Arial" panose="020B0604020202020204" pitchFamily="34" charset="0"/>
              <a:buChar char="•"/>
            </a:pPr>
            <a:r>
              <a:rPr lang="fr-FR" sz="2000" i="0" dirty="0">
                <a:solidFill>
                  <a:srgbClr val="151515"/>
                </a:solidFill>
                <a:effectLst/>
              </a:rPr>
              <a:t>Les </a:t>
            </a:r>
            <a:r>
              <a:rPr lang="fr-FR" sz="2000" i="0" dirty="0" err="1">
                <a:solidFill>
                  <a:srgbClr val="151515"/>
                </a:solidFill>
                <a:effectLst/>
              </a:rPr>
              <a:t>pods</a:t>
            </a:r>
            <a:r>
              <a:rPr lang="fr-FR" sz="2000" i="0" dirty="0">
                <a:solidFill>
                  <a:srgbClr val="151515"/>
                </a:solidFill>
                <a:effectLst/>
              </a:rPr>
              <a:t> sont planifiés et orchestrés pour être exécutés sur des nœuds. Vous avez besoin de faire évoluer la capacité de votre cluster ?</a:t>
            </a:r>
          </a:p>
          <a:p>
            <a:pPr marL="342900" indent="-342900" algn="l">
              <a:lnSpc>
                <a:spcPct val="150000"/>
              </a:lnSpc>
              <a:buFont typeface="Arial" panose="020B0604020202020204" pitchFamily="34" charset="0"/>
              <a:buChar char="•"/>
            </a:pPr>
            <a:r>
              <a:rPr lang="fr-FR" sz="2000" i="0" dirty="0">
                <a:solidFill>
                  <a:srgbClr val="151515"/>
                </a:solidFill>
                <a:effectLst/>
              </a:rPr>
              <a:t> Ajoutez des nœuds.</a:t>
            </a:r>
          </a:p>
          <a:p>
            <a:pPr algn="l"/>
            <a:endParaRPr lang="fr-FR" sz="2000" b="1" i="0" dirty="0">
              <a:solidFill>
                <a:srgbClr val="151515"/>
              </a:solidFill>
              <a:effectLst/>
            </a:endParaRPr>
          </a:p>
          <a:p>
            <a:pPr algn="l">
              <a:lnSpc>
                <a:spcPct val="150000"/>
              </a:lnSpc>
            </a:pPr>
            <a:r>
              <a:rPr lang="fr-FR" sz="2000" b="1" i="0" dirty="0" err="1">
                <a:solidFill>
                  <a:srgbClr val="151515"/>
                </a:solidFill>
                <a:effectLst/>
              </a:rPr>
              <a:t>Pods</a:t>
            </a:r>
            <a:endParaRPr lang="fr-FR" sz="2000" b="1" i="0" dirty="0">
              <a:solidFill>
                <a:srgbClr val="151515"/>
              </a:solidFill>
              <a:effectLst/>
            </a:endParaRPr>
          </a:p>
          <a:p>
            <a:pPr marL="342900" indent="-342900" algn="l">
              <a:lnSpc>
                <a:spcPct val="150000"/>
              </a:lnSpc>
              <a:buFont typeface="Arial" panose="020B0604020202020204" pitchFamily="34" charset="0"/>
              <a:buChar char="•"/>
            </a:pPr>
            <a:r>
              <a:rPr lang="fr-FR" sz="2000" i="0" dirty="0">
                <a:solidFill>
                  <a:srgbClr val="151515"/>
                </a:solidFill>
                <a:effectLst/>
              </a:rPr>
              <a:t>Le </a:t>
            </a:r>
            <a:r>
              <a:rPr lang="fr-FR" sz="2000" i="0" dirty="0" err="1">
                <a:solidFill>
                  <a:srgbClr val="151515"/>
                </a:solidFill>
                <a:effectLst/>
              </a:rPr>
              <a:t>pod</a:t>
            </a:r>
            <a:r>
              <a:rPr lang="fr-FR" sz="2000" i="0" dirty="0">
                <a:solidFill>
                  <a:srgbClr val="151515"/>
                </a:solidFill>
                <a:effectLst/>
              </a:rPr>
              <a:t> est l'unité la plus petite et la plus simple dans le modèle d'objets de </a:t>
            </a:r>
            <a:r>
              <a:rPr lang="fr-FR" sz="2000" i="0" dirty="0" err="1">
                <a:solidFill>
                  <a:srgbClr val="151515"/>
                </a:solidFill>
                <a:effectLst/>
              </a:rPr>
              <a:t>Kubernetes</a:t>
            </a:r>
            <a:r>
              <a:rPr lang="fr-FR" sz="2000" i="0" dirty="0">
                <a:solidFill>
                  <a:srgbClr val="151515"/>
                </a:solidFill>
                <a:effectLst/>
              </a:rPr>
              <a:t>.</a:t>
            </a:r>
          </a:p>
          <a:p>
            <a:pPr marL="342900" indent="-342900" algn="l">
              <a:lnSpc>
                <a:spcPct val="150000"/>
              </a:lnSpc>
              <a:buFont typeface="Arial" panose="020B0604020202020204" pitchFamily="34" charset="0"/>
              <a:buChar char="•"/>
            </a:pPr>
            <a:r>
              <a:rPr lang="fr-FR" sz="2000" i="0" dirty="0">
                <a:solidFill>
                  <a:srgbClr val="151515"/>
                </a:solidFill>
                <a:effectLst/>
              </a:rPr>
              <a:t>Il représente une instance unique d'une application. </a:t>
            </a:r>
          </a:p>
          <a:p>
            <a:pPr marL="342900" indent="-342900" algn="l">
              <a:lnSpc>
                <a:spcPct val="150000"/>
              </a:lnSpc>
              <a:buFont typeface="Arial" panose="020B0604020202020204" pitchFamily="34" charset="0"/>
              <a:buChar char="•"/>
            </a:pPr>
            <a:r>
              <a:rPr lang="fr-FR" sz="2000" i="0" dirty="0">
                <a:solidFill>
                  <a:srgbClr val="151515"/>
                </a:solidFill>
                <a:effectLst/>
              </a:rPr>
              <a:t>Chaque </a:t>
            </a:r>
            <a:r>
              <a:rPr lang="fr-FR" sz="2000" i="0" dirty="0" err="1">
                <a:solidFill>
                  <a:srgbClr val="151515"/>
                </a:solidFill>
                <a:effectLst/>
              </a:rPr>
              <a:t>pod</a:t>
            </a:r>
            <a:r>
              <a:rPr lang="fr-FR" sz="2000" i="0" dirty="0">
                <a:solidFill>
                  <a:srgbClr val="151515"/>
                </a:solidFill>
                <a:effectLst/>
              </a:rPr>
              <a:t> est constitué d'un conteneur ou d'une série de conteneurs étroitement couplés, ainsi que des options permettant de contrôler l'exécution de ces conteneurs. </a:t>
            </a:r>
          </a:p>
          <a:p>
            <a:pPr marL="342900" indent="-342900" algn="l">
              <a:lnSpc>
                <a:spcPct val="150000"/>
              </a:lnSpc>
              <a:buFont typeface="Arial" panose="020B0604020202020204" pitchFamily="34" charset="0"/>
              <a:buChar char="•"/>
            </a:pPr>
            <a:r>
              <a:rPr lang="fr-FR" sz="2000" i="0" dirty="0">
                <a:solidFill>
                  <a:srgbClr val="151515"/>
                </a:solidFill>
                <a:effectLst/>
              </a:rPr>
              <a:t>On peut connecter les </a:t>
            </a:r>
            <a:r>
              <a:rPr lang="fr-FR" sz="2000" i="0" dirty="0" err="1">
                <a:solidFill>
                  <a:srgbClr val="151515"/>
                </a:solidFill>
                <a:effectLst/>
              </a:rPr>
              <a:t>pods</a:t>
            </a:r>
            <a:r>
              <a:rPr lang="fr-FR" sz="2000" i="0" dirty="0">
                <a:solidFill>
                  <a:srgbClr val="151515"/>
                </a:solidFill>
                <a:effectLst/>
              </a:rPr>
              <a:t> à un système de stockage persistant afin d'exécuter des applications avec état.</a:t>
            </a:r>
            <a:endParaRPr lang="fr-FR" sz="2400" i="0" dirty="0">
              <a:solidFill>
                <a:srgbClr val="151515"/>
              </a:solidFill>
              <a:effectLst/>
            </a:endParaRPr>
          </a:p>
        </p:txBody>
      </p:sp>
    </p:spTree>
    <p:extLst>
      <p:ext uri="{BB962C8B-B14F-4D97-AF65-F5344CB8AC3E}">
        <p14:creationId xmlns:p14="http://schemas.microsoft.com/office/powerpoint/2010/main" val="19556796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891903" y="136524"/>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dirty="0"/>
              <a:t>Stateless vs Stateful</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161</a:t>
            </a:fld>
            <a:endParaRPr lang="fr-FR"/>
          </a:p>
        </p:txBody>
      </p:sp>
      <p:pic>
        <p:nvPicPr>
          <p:cNvPr id="2" name="Picture 1">
            <a:extLst>
              <a:ext uri="{FF2B5EF4-FFF2-40B4-BE49-F238E27FC236}">
                <a16:creationId xmlns:a16="http://schemas.microsoft.com/office/drawing/2014/main" id="{50989F47-9D8D-42F3-A47F-7568387007D5}"/>
              </a:ext>
            </a:extLst>
          </p:cNvPr>
          <p:cNvPicPr>
            <a:picLocks noChangeAspect="1"/>
          </p:cNvPicPr>
          <p:nvPr/>
        </p:nvPicPr>
        <p:blipFill>
          <a:blip r:embed="rId3"/>
          <a:stretch>
            <a:fillRect/>
          </a:stretch>
        </p:blipFill>
        <p:spPr>
          <a:xfrm>
            <a:off x="293754" y="1069675"/>
            <a:ext cx="11509804" cy="5651801"/>
          </a:xfrm>
          <a:prstGeom prst="rect">
            <a:avLst/>
          </a:prstGeom>
        </p:spPr>
      </p:pic>
    </p:spTree>
    <p:extLst>
      <p:ext uri="{BB962C8B-B14F-4D97-AF65-F5344CB8AC3E}">
        <p14:creationId xmlns:p14="http://schemas.microsoft.com/office/powerpoint/2010/main" val="35817422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31181" y="279333"/>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b="1" dirty="0"/>
              <a:t>Migrating </a:t>
            </a:r>
            <a:r>
              <a:rPr lang="en-US" b="1" dirty="0" err="1"/>
              <a:t>d’application</a:t>
            </a:r>
            <a:r>
              <a:rPr lang="en-US" b="1" dirty="0"/>
              <a:t> legacy</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162</a:t>
            </a:fld>
            <a:endParaRPr lang="fr-FR"/>
          </a:p>
        </p:txBody>
      </p:sp>
      <p:pic>
        <p:nvPicPr>
          <p:cNvPr id="3" name="Picture 2">
            <a:extLst>
              <a:ext uri="{FF2B5EF4-FFF2-40B4-BE49-F238E27FC236}">
                <a16:creationId xmlns:a16="http://schemas.microsoft.com/office/drawing/2014/main" id="{4D1B6A7E-0CAF-4A33-AD2F-02BE60FB00F3}"/>
              </a:ext>
            </a:extLst>
          </p:cNvPr>
          <p:cNvPicPr>
            <a:picLocks noChangeAspect="1"/>
          </p:cNvPicPr>
          <p:nvPr/>
        </p:nvPicPr>
        <p:blipFill>
          <a:blip r:embed="rId3"/>
          <a:stretch>
            <a:fillRect/>
          </a:stretch>
        </p:blipFill>
        <p:spPr>
          <a:xfrm>
            <a:off x="1524000" y="1750250"/>
            <a:ext cx="9144000" cy="4455999"/>
          </a:xfrm>
          <a:prstGeom prst="rect">
            <a:avLst/>
          </a:prstGeom>
        </p:spPr>
      </p:pic>
    </p:spTree>
    <p:extLst>
      <p:ext uri="{BB962C8B-B14F-4D97-AF65-F5344CB8AC3E}">
        <p14:creationId xmlns:p14="http://schemas.microsoft.com/office/powerpoint/2010/main" val="877695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941400"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4000" b="1" dirty="0"/>
              <a:t>What the Helm!</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163</a:t>
            </a:fld>
            <a:endParaRPr lang="fr-FR"/>
          </a:p>
        </p:txBody>
      </p:sp>
      <p:pic>
        <p:nvPicPr>
          <p:cNvPr id="6146" name="Picture 2">
            <a:extLst>
              <a:ext uri="{FF2B5EF4-FFF2-40B4-BE49-F238E27FC236}">
                <a16:creationId xmlns:a16="http://schemas.microsoft.com/office/drawing/2014/main" id="{85A34477-5272-458C-BCFA-1C6642E96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030" y="1766809"/>
            <a:ext cx="4759941" cy="495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20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i="0" u="none" strike="noStrike" kern="1200">
                <a:solidFill>
                  <a:schemeClr val="tx1"/>
                </a:solidFill>
                <a:effectLst/>
                <a:latin typeface="+mj-lt"/>
                <a:ea typeface="+mj-ea"/>
                <a:cs typeface="+mj-cs"/>
              </a:rPr>
              <a:t>Container as a Service (CaaS)</a:t>
            </a:r>
            <a:endParaRPr lang="en-US" sz="72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3658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CNCF</a:t>
            </a:r>
          </a:p>
        </p:txBody>
      </p:sp>
      <p:sp>
        <p:nvSpPr>
          <p:cNvPr id="6" name="TextBox 5">
            <a:extLst>
              <a:ext uri="{FF2B5EF4-FFF2-40B4-BE49-F238E27FC236}">
                <a16:creationId xmlns:a16="http://schemas.microsoft.com/office/drawing/2014/main" id="{F6A285AF-1C96-416F-8094-545AC5F95BAC}"/>
              </a:ext>
            </a:extLst>
          </p:cNvPr>
          <p:cNvSpPr txBox="1"/>
          <p:nvPr/>
        </p:nvSpPr>
        <p:spPr>
          <a:xfrm>
            <a:off x="95338" y="3906209"/>
            <a:ext cx="11767457" cy="2308324"/>
          </a:xfrm>
          <a:prstGeom prst="rect">
            <a:avLst/>
          </a:prstGeom>
          <a:noFill/>
        </p:spPr>
        <p:txBody>
          <a:bodyPr wrap="square">
            <a:spAutoFit/>
          </a:bodyPr>
          <a:lstStyle/>
          <a:p>
            <a:pPr marL="342900" indent="-342900" algn="just">
              <a:buFont typeface="Wingdings" panose="05000000000000000000" pitchFamily="2" charset="2"/>
              <a:buChar char="§"/>
            </a:pPr>
            <a:r>
              <a:rPr lang="fr-FR" sz="2400" dirty="0"/>
              <a:t>La CNCF encourage les projets de logiciel libre en offrant des solutions viables aux communautés d’utilisateurs finaux afin de bâtir des applications à déploiements infonuagiques natifs. </a:t>
            </a:r>
          </a:p>
          <a:p>
            <a:pPr algn="just"/>
            <a:endParaRPr lang="fr-FR" sz="2400" dirty="0"/>
          </a:p>
          <a:p>
            <a:pPr marL="342900" indent="-342900" algn="just">
              <a:buFont typeface="Wingdings" panose="05000000000000000000" pitchFamily="2" charset="2"/>
              <a:buChar char="§"/>
            </a:pPr>
            <a:r>
              <a:rPr lang="fr-FR" sz="2400" dirty="0">
                <a:hlinkClick r:id="rId2"/>
              </a:rPr>
              <a:t>https://landscape.cncf.io/</a:t>
            </a:r>
            <a:endParaRPr lang="fr-FR" sz="2400" dirty="0"/>
          </a:p>
          <a:p>
            <a:pPr algn="just"/>
            <a:endParaRPr lang="fr-FR" sz="2400" dirty="0"/>
          </a:p>
        </p:txBody>
      </p:sp>
      <p:pic>
        <p:nvPicPr>
          <p:cNvPr id="5122" name="Picture 2">
            <a:extLst>
              <a:ext uri="{FF2B5EF4-FFF2-40B4-BE49-F238E27FC236}">
                <a16:creationId xmlns:a16="http://schemas.microsoft.com/office/drawing/2014/main" id="{F73F1408-EA61-41B9-B4CB-479D5F8E1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615" y="1597885"/>
            <a:ext cx="4266902" cy="23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132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L’OCI</a:t>
            </a:r>
          </a:p>
        </p:txBody>
      </p:sp>
      <p:sp>
        <p:nvSpPr>
          <p:cNvPr id="6" name="TextBox 5">
            <a:extLst>
              <a:ext uri="{FF2B5EF4-FFF2-40B4-BE49-F238E27FC236}">
                <a16:creationId xmlns:a16="http://schemas.microsoft.com/office/drawing/2014/main" id="{F6A285AF-1C96-416F-8094-545AC5F95BAC}"/>
              </a:ext>
            </a:extLst>
          </p:cNvPr>
          <p:cNvSpPr txBox="1"/>
          <p:nvPr/>
        </p:nvSpPr>
        <p:spPr>
          <a:xfrm>
            <a:off x="212271" y="1719953"/>
            <a:ext cx="11767457" cy="4524315"/>
          </a:xfrm>
          <a:prstGeom prst="rect">
            <a:avLst/>
          </a:prstGeom>
          <a:noFill/>
        </p:spPr>
        <p:txBody>
          <a:bodyPr wrap="square">
            <a:spAutoFit/>
          </a:bodyPr>
          <a:lstStyle/>
          <a:p>
            <a:pPr marL="342900" indent="-342900" algn="just">
              <a:buFont typeface="Wingdings" panose="05000000000000000000" pitchFamily="2" charset="2"/>
              <a:buChar char="§"/>
            </a:pPr>
            <a:r>
              <a:rPr lang="fr-FR" sz="2400" dirty="0"/>
              <a:t>L’OCI est l’organe chargé de définir les normes relatives aux conteneurs. Ses travaux ont contribué à faciliter l’interopérabilité entre les différentes technologies de composants.</a:t>
            </a:r>
          </a:p>
          <a:p>
            <a:pPr algn="just"/>
            <a:endParaRPr lang="fr-FR" sz="2400" dirty="0"/>
          </a:p>
          <a:p>
            <a:pPr marL="342900" indent="-342900" algn="just">
              <a:buFont typeface="Wingdings" panose="05000000000000000000" pitchFamily="2" charset="2"/>
              <a:buChar char="§"/>
            </a:pPr>
            <a:r>
              <a:rPr lang="fr-FR" sz="2400" dirty="0"/>
              <a:t>La spécification d’image de l’OCI définit à quoi doit ressembler un conteneur. La spécification d’exécution définit une interface pour l’exécution de conteneurs. Des projets comme </a:t>
            </a:r>
            <a:r>
              <a:rPr lang="fr-FR" sz="2400" b="1" dirty="0" err="1"/>
              <a:t>containerd</a:t>
            </a:r>
            <a:r>
              <a:rPr lang="fr-FR" sz="2400" dirty="0"/>
              <a:t> implémentent ensuite ces spécifications.</a:t>
            </a:r>
          </a:p>
          <a:p>
            <a:pPr algn="just"/>
            <a:endParaRPr lang="fr-FR" sz="2400" dirty="0"/>
          </a:p>
          <a:p>
            <a:pPr marL="342900" indent="-342900" algn="just">
              <a:buFont typeface="Wingdings" panose="05000000000000000000" pitchFamily="2" charset="2"/>
              <a:buChar char="§"/>
            </a:pPr>
            <a:r>
              <a:rPr lang="fr-FR" sz="2400" dirty="0"/>
              <a:t>Une des priorités de l’OCI est de prendre en charge l’expérience d’utilisation des conteneurs popularisée par Docker. Ses images doivent être exécutables sur la plate-forme cible sans aucun argument défini par l’utilisateur (par exemple </a:t>
            </a:r>
            <a:r>
              <a:rPr lang="fr-FR" sz="2400" b="1" dirty="0"/>
              <a:t>docker run </a:t>
            </a:r>
            <a:r>
              <a:rPr lang="fr-FR" sz="2400" b="1" dirty="0" err="1"/>
              <a:t>hello-world:latest</a:t>
            </a:r>
            <a:r>
              <a:rPr lang="fr-FR" sz="2400" dirty="0"/>
              <a:t>). Les images OCI doivent donc contenir suffisamment de métadonnées pour permettre cette configuration automatique.</a:t>
            </a:r>
          </a:p>
        </p:txBody>
      </p:sp>
    </p:spTree>
    <p:extLst>
      <p:ext uri="{BB962C8B-B14F-4D97-AF65-F5344CB8AC3E}">
        <p14:creationId xmlns:p14="http://schemas.microsoft.com/office/powerpoint/2010/main" val="41941163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CRI</a:t>
            </a:r>
          </a:p>
        </p:txBody>
      </p:sp>
      <p:sp>
        <p:nvSpPr>
          <p:cNvPr id="6" name="TextBox 5">
            <a:extLst>
              <a:ext uri="{FF2B5EF4-FFF2-40B4-BE49-F238E27FC236}">
                <a16:creationId xmlns:a16="http://schemas.microsoft.com/office/drawing/2014/main" id="{F6A285AF-1C96-416F-8094-545AC5F95BAC}"/>
              </a:ext>
            </a:extLst>
          </p:cNvPr>
          <p:cNvSpPr txBox="1"/>
          <p:nvPr/>
        </p:nvSpPr>
        <p:spPr>
          <a:xfrm>
            <a:off x="0" y="1616436"/>
            <a:ext cx="11767457" cy="5170646"/>
          </a:xfrm>
          <a:prstGeom prst="rect">
            <a:avLst/>
          </a:prstGeom>
          <a:noFill/>
        </p:spPr>
        <p:txBody>
          <a:bodyPr wrap="square">
            <a:spAutoFit/>
          </a:bodyPr>
          <a:lstStyle/>
          <a:p>
            <a:pPr marL="342900" indent="-342900" algn="just">
              <a:buFont typeface="Wingdings" panose="05000000000000000000" pitchFamily="2" charset="2"/>
              <a:buChar char="§"/>
            </a:pPr>
            <a:r>
              <a:rPr lang="fr-FR" sz="2200" dirty="0"/>
              <a:t>Le plugin CRI est un composant important de </a:t>
            </a:r>
            <a:r>
              <a:rPr lang="fr-FR" sz="2200" dirty="0" err="1"/>
              <a:t>Kubernetes</a:t>
            </a:r>
            <a:r>
              <a:rPr lang="fr-FR" sz="2200" dirty="0"/>
              <a:t>. Au départ, </a:t>
            </a:r>
            <a:r>
              <a:rPr lang="fr-FR" sz="2200" dirty="0" err="1"/>
              <a:t>Kubernetes</a:t>
            </a:r>
            <a:r>
              <a:rPr lang="fr-FR" sz="2200" dirty="0"/>
              <a:t> ne savait exécuter que des containers avec Docker. Puis, CoreOS a décidé de créer son propre runtime concurrent de Docker, c'est ainsi que </a:t>
            </a:r>
            <a:r>
              <a:rPr lang="fr-FR" sz="2200" dirty="0" err="1"/>
              <a:t>rkt</a:t>
            </a:r>
            <a:r>
              <a:rPr lang="fr-FR" sz="2200" dirty="0"/>
              <a:t> est apparu.</a:t>
            </a:r>
          </a:p>
          <a:p>
            <a:pPr algn="just"/>
            <a:endParaRPr lang="fr-FR" sz="2200" dirty="0"/>
          </a:p>
          <a:p>
            <a:pPr marL="342900" indent="-342900" algn="just">
              <a:buFont typeface="Wingdings" panose="05000000000000000000" pitchFamily="2" charset="2"/>
              <a:buChar char="§"/>
            </a:pPr>
            <a:r>
              <a:rPr lang="fr-FR" sz="2200" dirty="0"/>
              <a:t>Ce runtime, très prometteur apportait des avantages par rapport à Docker, et a donc drainé une partie des utilisateurs de ce dernier. Le besoin de supporter ce runtime dans </a:t>
            </a:r>
            <a:r>
              <a:rPr lang="fr-FR" sz="2200" dirty="0" err="1"/>
              <a:t>Kubernetes</a:t>
            </a:r>
            <a:r>
              <a:rPr lang="fr-FR" sz="2200" dirty="0"/>
              <a:t> s'est alors fait sentir. Ce support est apparu à partir de </a:t>
            </a:r>
            <a:r>
              <a:rPr lang="fr-FR" sz="2200" dirty="0" err="1"/>
              <a:t>Kubernetes</a:t>
            </a:r>
            <a:r>
              <a:rPr lang="fr-FR" sz="2200" dirty="0"/>
              <a:t> 1.3.</a:t>
            </a:r>
          </a:p>
          <a:p>
            <a:pPr algn="just"/>
            <a:endParaRPr lang="fr-FR" sz="2200" dirty="0"/>
          </a:p>
          <a:p>
            <a:pPr marL="342900" indent="-342900" algn="just">
              <a:buFont typeface="Wingdings" panose="05000000000000000000" pitchFamily="2" charset="2"/>
              <a:buChar char="§"/>
            </a:pPr>
            <a:r>
              <a:rPr lang="fr-FR" sz="2200" dirty="0"/>
              <a:t>D’autres solutions ont progressivement fait surface. À l’époque on commençait à voir apparaitre CRI-O, et </a:t>
            </a:r>
            <a:r>
              <a:rPr lang="fr-FR" sz="2200" dirty="0" err="1"/>
              <a:t>Frakti</a:t>
            </a:r>
            <a:r>
              <a:rPr lang="fr-FR" sz="2200" dirty="0"/>
              <a:t>. La multiplication des runtimes aurait </a:t>
            </a:r>
            <a:r>
              <a:rPr lang="fr-FR" sz="2200" dirty="0" err="1"/>
              <a:t>allourdi</a:t>
            </a:r>
            <a:r>
              <a:rPr lang="fr-FR" sz="2200" dirty="0"/>
              <a:t> le code de </a:t>
            </a:r>
            <a:r>
              <a:rPr lang="fr-FR" sz="2200" dirty="0" err="1"/>
              <a:t>Kubelet</a:t>
            </a:r>
            <a:r>
              <a:rPr lang="fr-FR" sz="2200" dirty="0"/>
              <a:t>. </a:t>
            </a:r>
          </a:p>
          <a:p>
            <a:pPr algn="just"/>
            <a:endParaRPr lang="fr-FR" sz="2200" dirty="0"/>
          </a:p>
          <a:p>
            <a:pPr marL="342900" indent="-342900" algn="just">
              <a:buFont typeface="Wingdings" panose="05000000000000000000" pitchFamily="2" charset="2"/>
              <a:buChar char="§"/>
            </a:pPr>
            <a:r>
              <a:rPr lang="fr-FR" sz="2200" dirty="0"/>
              <a:t>Il était devenu plus logique de gérer les nouveaux runtimes à partir de plugins, plutôt que directement dans </a:t>
            </a:r>
            <a:r>
              <a:rPr lang="fr-FR" sz="2200" dirty="0" err="1"/>
              <a:t>Kubelet</a:t>
            </a:r>
            <a:r>
              <a:rPr lang="fr-FR" sz="2200" dirty="0"/>
              <a:t>. L’interface de communication entre de tels plugins et </a:t>
            </a:r>
            <a:r>
              <a:rPr lang="fr-FR" sz="2200" dirty="0" err="1"/>
              <a:t>Kubernetes</a:t>
            </a:r>
            <a:r>
              <a:rPr lang="fr-FR" sz="2200" dirty="0"/>
              <a:t> s’appelle CRI (Container Runtime Interface). Cette interface est disponible depuis </a:t>
            </a:r>
            <a:r>
              <a:rPr lang="fr-FR" sz="2200" dirty="0" err="1"/>
              <a:t>Kubernetes</a:t>
            </a:r>
            <a:r>
              <a:rPr lang="fr-FR" sz="2200" dirty="0"/>
              <a:t> 1.5 (en alpha).</a:t>
            </a:r>
          </a:p>
        </p:txBody>
      </p:sp>
    </p:spTree>
    <p:extLst>
      <p:ext uri="{BB962C8B-B14F-4D97-AF65-F5344CB8AC3E}">
        <p14:creationId xmlns:p14="http://schemas.microsoft.com/office/powerpoint/2010/main" val="4175633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CNI</a:t>
            </a:r>
          </a:p>
        </p:txBody>
      </p:sp>
      <p:sp>
        <p:nvSpPr>
          <p:cNvPr id="6" name="TextBox 5">
            <a:extLst>
              <a:ext uri="{FF2B5EF4-FFF2-40B4-BE49-F238E27FC236}">
                <a16:creationId xmlns:a16="http://schemas.microsoft.com/office/drawing/2014/main" id="{F6A285AF-1C96-416F-8094-545AC5F95BAC}"/>
              </a:ext>
            </a:extLst>
          </p:cNvPr>
          <p:cNvSpPr txBox="1"/>
          <p:nvPr/>
        </p:nvSpPr>
        <p:spPr>
          <a:xfrm>
            <a:off x="1" y="1616436"/>
            <a:ext cx="5934973" cy="5170646"/>
          </a:xfrm>
          <a:prstGeom prst="rect">
            <a:avLst/>
          </a:prstGeom>
          <a:noFill/>
        </p:spPr>
        <p:txBody>
          <a:bodyPr wrap="square">
            <a:spAutoFit/>
          </a:bodyPr>
          <a:lstStyle/>
          <a:p>
            <a:pPr marL="342900" indent="-342900">
              <a:buFont typeface="Wingdings" panose="05000000000000000000" pitchFamily="2" charset="2"/>
              <a:buChar char="§"/>
            </a:pPr>
            <a:r>
              <a:rPr lang="fr-FR" sz="2200" b="0" i="0">
                <a:effectLst/>
                <a:latin typeface="Roboto" panose="02000000000000000000" pitchFamily="2" charset="0"/>
              </a:rPr>
              <a:t>Interface entre l’exécution des conteneurs et l’implémentation du réseau</a:t>
            </a:r>
            <a:br>
              <a:rPr lang="fr-FR" sz="2200" b="0" i="0">
                <a:effectLst/>
                <a:latin typeface="Roboto" panose="02000000000000000000" pitchFamily="2" charset="0"/>
              </a:rPr>
            </a:br>
            <a:r>
              <a:rPr lang="fr-FR" sz="2200" b="0" i="0">
                <a:effectLst/>
                <a:latin typeface="Roboto" panose="02000000000000000000" pitchFamily="2" charset="0"/>
              </a:rPr>
              <a:t>Le plugin réseau implémente la spécification CNI. </a:t>
            </a:r>
          </a:p>
          <a:p>
            <a:pPr marL="342900" indent="-342900">
              <a:buFont typeface="Wingdings" panose="05000000000000000000" pitchFamily="2" charset="2"/>
              <a:buChar char="§"/>
            </a:pPr>
            <a:endParaRPr lang="fr-FR" sz="2200">
              <a:latin typeface="Roboto" panose="02000000000000000000" pitchFamily="2" charset="0"/>
            </a:endParaRPr>
          </a:p>
          <a:p>
            <a:pPr marL="342900" indent="-342900">
              <a:buFont typeface="Wingdings" panose="05000000000000000000" pitchFamily="2" charset="2"/>
              <a:buChar char="§"/>
            </a:pPr>
            <a:r>
              <a:rPr lang="fr-FR" sz="2200" b="0" i="0">
                <a:effectLst/>
                <a:latin typeface="Roboto" panose="02000000000000000000" pitchFamily="2" charset="0"/>
              </a:rPr>
              <a:t>Il prend un temps d’exécution conteneur et le configure (attach/detach) sur le réseau</a:t>
            </a:r>
          </a:p>
          <a:p>
            <a:endParaRPr lang="fr-FR" sz="2200" b="0" i="0">
              <a:effectLst/>
              <a:latin typeface="Roboto" panose="02000000000000000000" pitchFamily="2" charset="0"/>
            </a:endParaRPr>
          </a:p>
          <a:p>
            <a:pPr marL="342900" indent="-342900">
              <a:buFont typeface="Wingdings" panose="05000000000000000000" pitchFamily="2" charset="2"/>
              <a:buChar char="§"/>
            </a:pPr>
            <a:r>
              <a:rPr lang="fr-FR" sz="2200" b="0" i="0">
                <a:effectLst/>
                <a:latin typeface="Roboto" panose="02000000000000000000" pitchFamily="2" charset="0"/>
              </a:rPr>
              <a:t>Le plugin CNI est un exécutable (dans : /opt/cni/bin)</a:t>
            </a:r>
          </a:p>
          <a:p>
            <a:endParaRPr lang="fr-FR" sz="2200" b="0" i="0">
              <a:effectLst/>
              <a:latin typeface="Roboto" panose="02000000000000000000" pitchFamily="2" charset="0"/>
            </a:endParaRPr>
          </a:p>
          <a:p>
            <a:pPr marL="342900" indent="-342900">
              <a:buFont typeface="Wingdings" panose="05000000000000000000" pitchFamily="2" charset="2"/>
              <a:buChar char="§"/>
            </a:pPr>
            <a:r>
              <a:rPr lang="fr-FR" sz="2200" b="0" i="0">
                <a:effectLst/>
                <a:latin typeface="Roboto" panose="02000000000000000000" pitchFamily="2" charset="0"/>
              </a:rPr>
              <a:t>Lorsqu’il est invoqué, il lit dans un JSON config &amp; Variables d’environnement pour obtenir tous les paramètres nécessaires pour configurer le conteneur avec le réseau</a:t>
            </a:r>
            <a:endParaRPr lang="fr-FR" sz="2200" dirty="0"/>
          </a:p>
        </p:txBody>
      </p:sp>
      <p:pic>
        <p:nvPicPr>
          <p:cNvPr id="5" name="Google Shape;142;p21">
            <a:extLst>
              <a:ext uri="{FF2B5EF4-FFF2-40B4-BE49-F238E27FC236}">
                <a16:creationId xmlns:a16="http://schemas.microsoft.com/office/drawing/2014/main" id="{0BBAE73A-E4BC-40C8-84BF-180A2877EFF3}"/>
              </a:ext>
            </a:extLst>
          </p:cNvPr>
          <p:cNvPicPr preferRelativeResize="0"/>
          <p:nvPr/>
        </p:nvPicPr>
        <p:blipFill>
          <a:blip r:embed="rId2">
            <a:alphaModFix/>
          </a:blip>
          <a:stretch>
            <a:fillRect/>
          </a:stretch>
        </p:blipFill>
        <p:spPr>
          <a:xfrm>
            <a:off x="6458309" y="1616436"/>
            <a:ext cx="5309148" cy="4974145"/>
          </a:xfrm>
          <a:prstGeom prst="rect">
            <a:avLst/>
          </a:prstGeom>
          <a:noFill/>
          <a:ln>
            <a:noFill/>
          </a:ln>
        </p:spPr>
      </p:pic>
    </p:spTree>
    <p:extLst>
      <p:ext uri="{BB962C8B-B14F-4D97-AF65-F5344CB8AC3E}">
        <p14:creationId xmlns:p14="http://schemas.microsoft.com/office/powerpoint/2010/main" val="39888138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err="1">
                <a:solidFill>
                  <a:schemeClr val="bg1"/>
                </a:solidFill>
                <a:effectLst/>
                <a:latin typeface="+mj-lt"/>
                <a:ea typeface="+mj-ea"/>
                <a:cs typeface="+mj-cs"/>
              </a:rPr>
              <a:t>Composant</a:t>
            </a:r>
            <a:r>
              <a:rPr lang="en-US" sz="3200" b="1" dirty="0" err="1">
                <a:solidFill>
                  <a:schemeClr val="bg1"/>
                </a:solidFill>
              </a:rPr>
              <a:t>s</a:t>
            </a:r>
            <a:r>
              <a:rPr lang="en-US" sz="3200" b="1" dirty="0">
                <a:solidFill>
                  <a:schemeClr val="bg1"/>
                </a:solidFill>
              </a:rPr>
              <a:t> internes de K8S</a:t>
            </a:r>
            <a:endParaRPr lang="en-US" sz="3200" b="1" i="0" u="none" strike="noStrike" kern="1200" dirty="0">
              <a:solidFill>
                <a:schemeClr val="bg1"/>
              </a:solidFill>
              <a:effectLst/>
              <a:latin typeface="+mj-lt"/>
              <a:ea typeface="+mj-ea"/>
              <a:cs typeface="+mj-cs"/>
            </a:endParaRPr>
          </a:p>
        </p:txBody>
      </p:sp>
      <p:pic>
        <p:nvPicPr>
          <p:cNvPr id="5" name="Google Shape;259;p38">
            <a:extLst>
              <a:ext uri="{FF2B5EF4-FFF2-40B4-BE49-F238E27FC236}">
                <a16:creationId xmlns:a16="http://schemas.microsoft.com/office/drawing/2014/main" id="{56E7EB01-54F9-4124-87B8-93531FB4DDA9}"/>
              </a:ext>
            </a:extLst>
          </p:cNvPr>
          <p:cNvPicPr preferRelativeResize="0"/>
          <p:nvPr/>
        </p:nvPicPr>
        <p:blipFill>
          <a:blip r:embed="rId2"/>
          <a:stretch>
            <a:fillRect/>
          </a:stretch>
        </p:blipFill>
        <p:spPr>
          <a:xfrm>
            <a:off x="1411604" y="1519951"/>
            <a:ext cx="8974600" cy="5053377"/>
          </a:xfrm>
          <a:prstGeom prst="rect">
            <a:avLst/>
          </a:prstGeom>
          <a:noFill/>
        </p:spPr>
      </p:pic>
    </p:spTree>
    <p:extLst>
      <p:ext uri="{BB962C8B-B14F-4D97-AF65-F5344CB8AC3E}">
        <p14:creationId xmlns:p14="http://schemas.microsoft.com/office/powerpoint/2010/main" val="347249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PaaS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a:t>
            </a:fld>
            <a:endParaRPr/>
          </a:p>
        </p:txBody>
      </p:sp>
      <p:pic>
        <p:nvPicPr>
          <p:cNvPr id="6146" name="Picture 2">
            <a:extLst>
              <a:ext uri="{FF2B5EF4-FFF2-40B4-BE49-F238E27FC236}">
                <a16:creationId xmlns:a16="http://schemas.microsoft.com/office/drawing/2014/main" id="{390D738E-EEE4-4E7C-872A-14099F630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014" y="2737214"/>
            <a:ext cx="6443412" cy="41207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E57A4B-8684-4B03-A711-7198CDBD3A07}"/>
              </a:ext>
            </a:extLst>
          </p:cNvPr>
          <p:cNvSpPr/>
          <p:nvPr/>
        </p:nvSpPr>
        <p:spPr>
          <a:xfrm>
            <a:off x="324928" y="1312580"/>
            <a:ext cx="11542144" cy="1015663"/>
          </a:xfrm>
          <a:prstGeom prst="rect">
            <a:avLst/>
          </a:prstGeom>
        </p:spPr>
        <p:txBody>
          <a:bodyPr wrap="square">
            <a:spAutoFit/>
          </a:bodyPr>
          <a:lstStyle/>
          <a:p>
            <a:pPr algn="just"/>
            <a:r>
              <a:rPr lang="fr-FR" sz="2000" dirty="0"/>
              <a:t>PaaS signifie que le matériel et une plate-forme logicielle d'application sont fournis et gérés par un fournisseur de services cloud externe, mais que l'utilisateur gère les applications exécutées au-dessus de la plate-forme et les données sur lesquelles l'application s'appuie.</a:t>
            </a:r>
          </a:p>
        </p:txBody>
      </p:sp>
    </p:spTree>
    <p:extLst>
      <p:ext uri="{BB962C8B-B14F-4D97-AF65-F5344CB8AC3E}">
        <p14:creationId xmlns:p14="http://schemas.microsoft.com/office/powerpoint/2010/main" val="42508951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280139" y="174033"/>
            <a:ext cx="7631723" cy="1111843"/>
          </a:xfrm>
          <a:prstGeom prst="rect">
            <a:avLst/>
          </a:prstGeom>
        </p:spPr>
        <p:txBody>
          <a:bodyPr spcFirstLastPara="1" vert="horz" lIns="91440" tIns="45720" rIns="91440" bIns="45720" rtlCol="0" anchor="ctr" anchorCtr="0">
            <a:normAutofit/>
          </a:bodyPr>
          <a:lstStyle/>
          <a:p>
            <a:pPr algn="ctr">
              <a:spcBef>
                <a:spcPct val="0"/>
              </a:spcBef>
            </a:pPr>
            <a:r>
              <a:rPr lang="en-US" sz="3500" b="1" dirty="0"/>
              <a:t>Ce que KUBERNETES ne fait pas </a:t>
            </a:r>
          </a:p>
        </p:txBody>
      </p:sp>
      <p:sp>
        <p:nvSpPr>
          <p:cNvPr id="345" name="Google Shape;345;p24"/>
          <p:cNvSpPr txBox="1"/>
          <p:nvPr/>
        </p:nvSpPr>
        <p:spPr>
          <a:xfrm>
            <a:off x="6482862" y="6246928"/>
            <a:ext cx="4182851" cy="611073"/>
          </a:xfrm>
          <a:prstGeom prst="rect">
            <a:avLst/>
          </a:prstGeom>
        </p:spPr>
        <p:txBody>
          <a:bodyPr spcFirstLastPara="1" vert="horz" lIns="91440" tIns="45720" rIns="91440" bIns="45720" rtlCol="0" anchor="ctr" anchorCtr="0">
            <a:normAutofit/>
          </a:bodyPr>
          <a:lstStyle/>
          <a:p>
            <a:pPr indent="-228600" algn="r">
              <a:lnSpc>
                <a:spcPct val="90000"/>
              </a:lnSpc>
              <a:spcAft>
                <a:spcPts val="600"/>
              </a:spcAft>
              <a:buClr>
                <a:srgbClr val="898989"/>
              </a:buClr>
              <a:buSzPts val="900"/>
              <a:buFont typeface="Arial" panose="020B0604020202020204" pitchFamily="34" charset="0"/>
              <a:buChar char="•"/>
            </a:pPr>
            <a:fld id="{00000000-1234-1234-1234-123412341234}" type="slidenum">
              <a:rPr lang="en-US" sz="1700">
                <a:sym typeface="Calibri"/>
              </a:rPr>
              <a:pPr indent="-228600" algn="r">
                <a:lnSpc>
                  <a:spcPct val="90000"/>
                </a:lnSpc>
                <a:spcAft>
                  <a:spcPts val="600"/>
                </a:spcAft>
                <a:buClr>
                  <a:srgbClr val="898989"/>
                </a:buClr>
                <a:buSzPts val="900"/>
                <a:buFont typeface="Arial" panose="020B0604020202020204" pitchFamily="34" charset="0"/>
                <a:buChar char="•"/>
              </a:pPr>
              <a:t>170</a:t>
            </a:fld>
            <a:endParaRPr lang="en-US" sz="1700" dirty="0"/>
          </a:p>
        </p:txBody>
      </p:sp>
      <p:pic>
        <p:nvPicPr>
          <p:cNvPr id="2" name="Picture 1">
            <a:extLst>
              <a:ext uri="{FF2B5EF4-FFF2-40B4-BE49-F238E27FC236}">
                <a16:creationId xmlns:a16="http://schemas.microsoft.com/office/drawing/2014/main" id="{387AAE1C-F498-4A51-8BD6-CF69BA85CC74}"/>
              </a:ext>
            </a:extLst>
          </p:cNvPr>
          <p:cNvPicPr>
            <a:picLocks noChangeAspect="1"/>
          </p:cNvPicPr>
          <p:nvPr/>
        </p:nvPicPr>
        <p:blipFill>
          <a:blip r:embed="rId3"/>
          <a:stretch>
            <a:fillRect/>
          </a:stretch>
        </p:blipFill>
        <p:spPr>
          <a:xfrm>
            <a:off x="368060" y="1285875"/>
            <a:ext cx="11605404" cy="4990323"/>
          </a:xfrm>
          <a:prstGeom prst="rect">
            <a:avLst/>
          </a:prstGeom>
        </p:spPr>
      </p:pic>
    </p:spTree>
    <p:extLst>
      <p:ext uri="{BB962C8B-B14F-4D97-AF65-F5344CB8AC3E}">
        <p14:creationId xmlns:p14="http://schemas.microsoft.com/office/powerpoint/2010/main" val="481308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err="1"/>
              <a:t>Elastic</a:t>
            </a:r>
            <a:r>
              <a:rPr lang="fr-FR" b="1" dirty="0"/>
              <a:t> Container Service (ECS)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171</a:t>
            </a:fld>
            <a:endParaRPr/>
          </a:p>
        </p:txBody>
      </p:sp>
      <p:pic>
        <p:nvPicPr>
          <p:cNvPr id="2" name="Picture 1">
            <a:extLst>
              <a:ext uri="{FF2B5EF4-FFF2-40B4-BE49-F238E27FC236}">
                <a16:creationId xmlns:a16="http://schemas.microsoft.com/office/drawing/2014/main" id="{6AEF8648-961E-431C-B273-17189EC8E11D}"/>
              </a:ext>
            </a:extLst>
          </p:cNvPr>
          <p:cNvPicPr>
            <a:picLocks noChangeAspect="1"/>
          </p:cNvPicPr>
          <p:nvPr/>
        </p:nvPicPr>
        <p:blipFill>
          <a:blip r:embed="rId3"/>
          <a:stretch>
            <a:fillRect/>
          </a:stretch>
        </p:blipFill>
        <p:spPr>
          <a:xfrm>
            <a:off x="6470837" y="1414549"/>
            <a:ext cx="5615343" cy="5157985"/>
          </a:xfrm>
          <a:prstGeom prst="rect">
            <a:avLst/>
          </a:prstGeom>
        </p:spPr>
      </p:pic>
      <p:sp>
        <p:nvSpPr>
          <p:cNvPr id="3" name="Rectangle 2">
            <a:extLst>
              <a:ext uri="{FF2B5EF4-FFF2-40B4-BE49-F238E27FC236}">
                <a16:creationId xmlns:a16="http://schemas.microsoft.com/office/drawing/2014/main" id="{3C3554B5-2CA8-4D87-B3D6-ED258BDED8B9}"/>
              </a:ext>
            </a:extLst>
          </p:cNvPr>
          <p:cNvSpPr/>
          <p:nvPr/>
        </p:nvSpPr>
        <p:spPr>
          <a:xfrm>
            <a:off x="0" y="1121684"/>
            <a:ext cx="5721164" cy="5450851"/>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t>ECS est un service d'orchestration de conteneur géré par AWS.</a:t>
            </a:r>
          </a:p>
          <a:p>
            <a:pPr marL="285750" indent="-285750">
              <a:lnSpc>
                <a:spcPct val="150000"/>
              </a:lnSpc>
              <a:buFont typeface="Arial" panose="020B0604020202020204" pitchFamily="34" charset="0"/>
              <a:buChar char="•"/>
            </a:pPr>
            <a:r>
              <a:rPr lang="fr-FR" dirty="0"/>
              <a:t>Permet de créer des clusters de gestion de déploiement de conteneur.</a:t>
            </a:r>
          </a:p>
          <a:p>
            <a:pPr marL="285750" indent="-285750">
              <a:lnSpc>
                <a:spcPct val="150000"/>
              </a:lnSpc>
              <a:buFont typeface="Arial" panose="020B0604020202020204" pitchFamily="34" charset="0"/>
              <a:buChar char="•"/>
            </a:pPr>
            <a:r>
              <a:rPr lang="fr-FR" dirty="0"/>
              <a:t>ECS gère des instances EC2 et </a:t>
            </a:r>
            <a:r>
              <a:rPr lang="fr-FR" dirty="0" err="1"/>
              <a:t>Fargate</a:t>
            </a:r>
            <a:r>
              <a:rPr lang="fr-FR" dirty="0"/>
              <a:t>.</a:t>
            </a:r>
          </a:p>
          <a:p>
            <a:pPr marL="285750" indent="-285750">
              <a:lnSpc>
                <a:spcPct val="150000"/>
              </a:lnSpc>
              <a:buFont typeface="Arial" panose="020B0604020202020204" pitchFamily="34" charset="0"/>
              <a:buChar char="•"/>
            </a:pPr>
            <a:r>
              <a:rPr lang="fr-FR" dirty="0"/>
              <a:t>Ordonnance les conteneurs pour un placement optimal.</a:t>
            </a:r>
          </a:p>
          <a:p>
            <a:pPr marL="285750" indent="-285750">
              <a:lnSpc>
                <a:spcPct val="150000"/>
              </a:lnSpc>
              <a:buFont typeface="Arial" panose="020B0604020202020204" pitchFamily="34" charset="0"/>
              <a:buChar char="•"/>
            </a:pPr>
            <a:r>
              <a:rPr lang="fr-FR" dirty="0"/>
              <a:t>Définie des </a:t>
            </a:r>
            <a:r>
              <a:rPr lang="fr-FR" dirty="0" err="1"/>
              <a:t>régles</a:t>
            </a:r>
            <a:r>
              <a:rPr lang="fr-FR" dirty="0"/>
              <a:t> pour les besoins en CPU et RAM</a:t>
            </a:r>
          </a:p>
          <a:p>
            <a:pPr marL="285750" indent="-285750">
              <a:lnSpc>
                <a:spcPct val="150000"/>
              </a:lnSpc>
              <a:buFont typeface="Arial" panose="020B0604020202020204" pitchFamily="34" charset="0"/>
              <a:buChar char="•"/>
            </a:pPr>
            <a:r>
              <a:rPr lang="fr-FR" dirty="0"/>
              <a:t>Supervise l'utilisation des ressources.</a:t>
            </a:r>
          </a:p>
          <a:p>
            <a:pPr marL="285750" indent="-285750">
              <a:lnSpc>
                <a:spcPct val="150000"/>
              </a:lnSpc>
              <a:buFont typeface="Arial" panose="020B0604020202020204" pitchFamily="34" charset="0"/>
              <a:buChar char="•"/>
            </a:pPr>
            <a:r>
              <a:rPr lang="fr-FR" dirty="0"/>
              <a:t>Déploie, met à jour et assure le rollback.</a:t>
            </a:r>
          </a:p>
          <a:p>
            <a:pPr marL="285750" indent="-285750">
              <a:lnSpc>
                <a:spcPct val="150000"/>
              </a:lnSpc>
              <a:buFont typeface="Arial" panose="020B0604020202020204" pitchFamily="34" charset="0"/>
              <a:buChar char="•"/>
            </a:pPr>
            <a:r>
              <a:rPr lang="fr-FR" dirty="0"/>
              <a:t>Gratuit!</a:t>
            </a:r>
          </a:p>
          <a:p>
            <a:pPr marL="285750" indent="-285750">
              <a:lnSpc>
                <a:spcPct val="150000"/>
              </a:lnSpc>
              <a:buFont typeface="Arial" panose="020B0604020202020204" pitchFamily="34" charset="0"/>
              <a:buChar char="•"/>
            </a:pPr>
            <a:r>
              <a:rPr lang="fr-FR" dirty="0"/>
              <a:t>VPC, Security groups, EBS volumes.</a:t>
            </a:r>
          </a:p>
          <a:p>
            <a:pPr marL="285750" indent="-285750">
              <a:lnSpc>
                <a:spcPct val="150000"/>
              </a:lnSpc>
              <a:buFont typeface="Arial" panose="020B0604020202020204" pitchFamily="34" charset="0"/>
              <a:buChar char="•"/>
            </a:pPr>
            <a:r>
              <a:rPr lang="fr-FR" dirty="0"/>
              <a:t>ELB.</a:t>
            </a:r>
          </a:p>
          <a:p>
            <a:pPr marL="285750" indent="-285750">
              <a:lnSpc>
                <a:spcPct val="150000"/>
              </a:lnSpc>
              <a:buFont typeface="Arial" panose="020B0604020202020204" pitchFamily="34" charset="0"/>
              <a:buChar char="•"/>
            </a:pPr>
            <a:r>
              <a:rPr lang="fr-FR" dirty="0" err="1"/>
              <a:t>CloudTrail</a:t>
            </a:r>
            <a:r>
              <a:rPr lang="fr-FR" dirty="0"/>
              <a:t> et </a:t>
            </a:r>
            <a:r>
              <a:rPr lang="fr-FR" dirty="0" err="1"/>
              <a:t>Cloudwatch</a:t>
            </a:r>
            <a:r>
              <a:rPr lang="fr-FR" dirty="0"/>
              <a:t>. </a:t>
            </a:r>
          </a:p>
        </p:txBody>
      </p:sp>
    </p:spTree>
    <p:extLst>
      <p:ext uri="{BB962C8B-B14F-4D97-AF65-F5344CB8AC3E}">
        <p14:creationId xmlns:p14="http://schemas.microsoft.com/office/powerpoint/2010/main" val="15813961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Terminologie ECS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172</a:t>
            </a:fld>
            <a:endParaRPr/>
          </a:p>
        </p:txBody>
      </p:sp>
      <p:sp>
        <p:nvSpPr>
          <p:cNvPr id="2" name="Rectangle 1">
            <a:extLst>
              <a:ext uri="{FF2B5EF4-FFF2-40B4-BE49-F238E27FC236}">
                <a16:creationId xmlns:a16="http://schemas.microsoft.com/office/drawing/2014/main" id="{E314E541-8864-40DD-8F69-D975AF639981}"/>
              </a:ext>
            </a:extLst>
          </p:cNvPr>
          <p:cNvSpPr/>
          <p:nvPr/>
        </p:nvSpPr>
        <p:spPr>
          <a:xfrm>
            <a:off x="1524000" y="1393088"/>
            <a:ext cx="9144000" cy="6217087"/>
          </a:xfrm>
          <a:prstGeom prst="rect">
            <a:avLst/>
          </a:prstGeom>
        </p:spPr>
        <p:txBody>
          <a:bodyPr wrap="square">
            <a:spAutoFit/>
          </a:bodyPr>
          <a:lstStyle/>
          <a:p>
            <a:pPr marL="285750" indent="-285750">
              <a:buFont typeface="Wingdings" panose="05000000000000000000" pitchFamily="2" charset="2"/>
              <a:buChar char="§"/>
            </a:pPr>
            <a:r>
              <a:rPr lang="fr-FR" sz="1600" b="1" dirty="0"/>
              <a:t>Cluster</a:t>
            </a:r>
            <a:r>
              <a:rPr lang="fr-FR" sz="1600" dirty="0"/>
              <a:t>:</a:t>
            </a:r>
          </a:p>
          <a:p>
            <a:r>
              <a:rPr lang="fr-FR" sz="1600" dirty="0"/>
              <a:t>Collection logique de </a:t>
            </a:r>
            <a:r>
              <a:rPr lang="fr-FR" sz="1600" dirty="0" err="1"/>
              <a:t>resources</a:t>
            </a:r>
            <a:r>
              <a:rPr lang="fr-FR" sz="1600" dirty="0"/>
              <a:t> ECS (Soit des instances EC2 ECS </a:t>
            </a:r>
            <a:r>
              <a:rPr lang="fr-FR" sz="1600" dirty="0" err="1"/>
              <a:t>our</a:t>
            </a:r>
            <a:r>
              <a:rPr lang="fr-FR" sz="1600" dirty="0"/>
              <a:t> des instances </a:t>
            </a:r>
            <a:r>
              <a:rPr lang="fr-FR" sz="1600" dirty="0" err="1"/>
              <a:t>Fargate</a:t>
            </a:r>
            <a:r>
              <a:rPr lang="fr-FR" sz="1600" dirty="0"/>
              <a:t>).</a:t>
            </a:r>
          </a:p>
          <a:p>
            <a:endParaRPr lang="fr-FR" dirty="0"/>
          </a:p>
          <a:p>
            <a:pPr marL="285750" indent="-285750">
              <a:buFont typeface="Wingdings" panose="05000000000000000000" pitchFamily="2" charset="2"/>
              <a:buChar char="§"/>
            </a:pPr>
            <a:r>
              <a:rPr lang="fr-FR" sz="1600" b="1" dirty="0" err="1"/>
              <a:t>Task</a:t>
            </a:r>
            <a:r>
              <a:rPr lang="fr-FR" sz="1600" b="1" dirty="0"/>
              <a:t> </a:t>
            </a:r>
            <a:r>
              <a:rPr lang="fr-FR" sz="1600" b="1" dirty="0" err="1"/>
              <a:t>definition</a:t>
            </a:r>
            <a:r>
              <a:rPr lang="fr-FR" sz="1600" b="1" dirty="0"/>
              <a:t>:</a:t>
            </a:r>
          </a:p>
          <a:p>
            <a:r>
              <a:rPr lang="fr-FR" sz="1600" dirty="0"/>
              <a:t>Définie votre application. Similaire à un </a:t>
            </a:r>
            <a:r>
              <a:rPr lang="fr-FR" sz="1600" dirty="0" err="1"/>
              <a:t>Dockerfile</a:t>
            </a:r>
            <a:r>
              <a:rPr lang="fr-FR" sz="1600" dirty="0"/>
              <a:t> mais pour faire fonctionner vos conteneurs dans ECS. Pourrait contenir plusieurs conteneurs.</a:t>
            </a:r>
          </a:p>
          <a:p>
            <a:endParaRPr lang="fr-FR" dirty="0"/>
          </a:p>
          <a:p>
            <a:pPr marL="285750" indent="-285750">
              <a:buFont typeface="Wingdings" panose="05000000000000000000" pitchFamily="2" charset="2"/>
              <a:buChar char="§"/>
            </a:pPr>
            <a:r>
              <a:rPr lang="fr-FR" sz="1600" b="1" dirty="0"/>
              <a:t>Container </a:t>
            </a:r>
            <a:r>
              <a:rPr lang="fr-FR" sz="1600" b="1" dirty="0" err="1"/>
              <a:t>Defintion</a:t>
            </a:r>
            <a:endParaRPr lang="fr-FR" sz="1600" b="1" dirty="0"/>
          </a:p>
          <a:p>
            <a:r>
              <a:rPr lang="fr-FR" sz="1600" dirty="0"/>
              <a:t>à l'intérieur d'un </a:t>
            </a:r>
            <a:r>
              <a:rPr lang="fr-FR" sz="1600" dirty="0" err="1"/>
              <a:t>task</a:t>
            </a:r>
            <a:r>
              <a:rPr lang="fr-FR" sz="1600" dirty="0"/>
              <a:t> </a:t>
            </a:r>
            <a:r>
              <a:rPr lang="fr-FR" sz="1600" dirty="0" err="1"/>
              <a:t>definition</a:t>
            </a:r>
            <a:r>
              <a:rPr lang="fr-FR" sz="1600" dirty="0"/>
              <a:t>, permet de définir un seul conteneur que la '</a:t>
            </a:r>
            <a:r>
              <a:rPr lang="fr-FR" sz="1600" dirty="0" err="1"/>
              <a:t>tasks</a:t>
            </a:r>
            <a:r>
              <a:rPr lang="fr-FR" sz="1600" dirty="0"/>
              <a:t>' utilise.</a:t>
            </a:r>
          </a:p>
          <a:p>
            <a:r>
              <a:rPr lang="fr-FR" sz="1600" dirty="0"/>
              <a:t>Permet de </a:t>
            </a:r>
            <a:r>
              <a:rPr lang="fr-FR" sz="1600" dirty="0" err="1"/>
              <a:t>controler</a:t>
            </a:r>
            <a:r>
              <a:rPr lang="fr-FR" sz="1600" dirty="0"/>
              <a:t> le CPU et la mémoire allouer et le port mapping.</a:t>
            </a:r>
          </a:p>
          <a:p>
            <a:endParaRPr lang="fr-FR" dirty="0"/>
          </a:p>
          <a:p>
            <a:pPr marL="285750" indent="-285750">
              <a:buFont typeface="Wingdings" panose="05000000000000000000" pitchFamily="2" charset="2"/>
              <a:buChar char="§"/>
            </a:pPr>
            <a:r>
              <a:rPr lang="fr-FR" sz="1600" b="1" dirty="0" err="1"/>
              <a:t>Task</a:t>
            </a:r>
            <a:r>
              <a:rPr lang="fr-FR" sz="1600" b="1" dirty="0"/>
              <a:t>:</a:t>
            </a:r>
          </a:p>
          <a:p>
            <a:r>
              <a:rPr lang="fr-FR" sz="1600" dirty="0"/>
              <a:t>Une seule copie en état de </a:t>
            </a:r>
            <a:r>
              <a:rPr lang="fr-FR" sz="1600" dirty="0" err="1"/>
              <a:t>fonctionnment</a:t>
            </a:r>
            <a:r>
              <a:rPr lang="fr-FR" sz="1600" dirty="0"/>
              <a:t> de n'importe quel conteneur définie par une </a:t>
            </a:r>
            <a:r>
              <a:rPr lang="fr-FR" sz="1600" dirty="0" err="1"/>
              <a:t>task</a:t>
            </a:r>
            <a:r>
              <a:rPr lang="fr-FR" sz="1600" dirty="0"/>
              <a:t> </a:t>
            </a:r>
            <a:r>
              <a:rPr lang="fr-FR" sz="1600" dirty="0" err="1"/>
              <a:t>definition</a:t>
            </a:r>
            <a:r>
              <a:rPr lang="fr-FR" sz="1600" dirty="0"/>
              <a:t>. Une seule copy qui fonctionne d'une application (</a:t>
            </a:r>
            <a:r>
              <a:rPr lang="fr-FR" sz="1600" dirty="0" err="1"/>
              <a:t>e.g</a:t>
            </a:r>
            <a:r>
              <a:rPr lang="fr-FR" sz="1600" dirty="0"/>
              <a:t> DB et conteneurs web).</a:t>
            </a:r>
          </a:p>
          <a:p>
            <a:endParaRPr lang="fr-FR" dirty="0"/>
          </a:p>
          <a:p>
            <a:pPr marL="285750" indent="-285750">
              <a:buFont typeface="Wingdings" panose="05000000000000000000" pitchFamily="2" charset="2"/>
              <a:buChar char="§"/>
            </a:pPr>
            <a:r>
              <a:rPr lang="fr-FR" sz="1600" b="1" dirty="0"/>
              <a:t>Service:</a:t>
            </a:r>
          </a:p>
          <a:p>
            <a:r>
              <a:rPr lang="fr-FR" sz="1600" dirty="0"/>
              <a:t>Permet de gérer la scalabilité des </a:t>
            </a:r>
            <a:r>
              <a:rPr lang="fr-FR" sz="1600" dirty="0" err="1"/>
              <a:t>tasks</a:t>
            </a:r>
            <a:r>
              <a:rPr lang="fr-FR" sz="1600" dirty="0"/>
              <a:t> définitions en rajoutant des </a:t>
            </a:r>
            <a:r>
              <a:rPr lang="fr-FR" sz="1600" dirty="0" err="1"/>
              <a:t>tasks</a:t>
            </a:r>
            <a:r>
              <a:rPr lang="fr-FR" sz="1600" dirty="0"/>
              <a:t>.</a:t>
            </a:r>
          </a:p>
          <a:p>
            <a:r>
              <a:rPr lang="fr-FR" sz="1600" dirty="0"/>
              <a:t>Définie une valeur minimale et une valeur maximale.</a:t>
            </a:r>
          </a:p>
          <a:p>
            <a:endParaRPr lang="fr-FR" dirty="0"/>
          </a:p>
          <a:p>
            <a:pPr marL="285750" indent="-285750">
              <a:buFont typeface="Wingdings" panose="05000000000000000000" pitchFamily="2" charset="2"/>
              <a:buChar char="§"/>
            </a:pPr>
            <a:r>
              <a:rPr lang="fr-FR" sz="1600" b="1" dirty="0" err="1"/>
              <a:t>Registry</a:t>
            </a:r>
            <a:r>
              <a:rPr lang="fr-FR" sz="1600" b="1" dirty="0"/>
              <a:t>:</a:t>
            </a:r>
          </a:p>
          <a:p>
            <a:r>
              <a:rPr lang="fr-FR" sz="1600" dirty="0"/>
              <a:t>Stockage d'images de conteneurs (</a:t>
            </a:r>
            <a:r>
              <a:rPr lang="fr-FR" sz="1600" dirty="0" err="1"/>
              <a:t>e.g</a:t>
            </a:r>
            <a:r>
              <a:rPr lang="fr-FR" sz="1600" dirty="0"/>
              <a:t> ECR et Docker Hub). Utilisé pour télécharger des images pour créer des conteneurs.</a:t>
            </a:r>
          </a:p>
          <a:p>
            <a:endParaRPr lang="fr-FR" dirty="0"/>
          </a:p>
          <a:p>
            <a:endParaRPr lang="fr-FR" dirty="0"/>
          </a:p>
        </p:txBody>
      </p:sp>
    </p:spTree>
    <p:extLst>
      <p:ext uri="{BB962C8B-B14F-4D97-AF65-F5344CB8AC3E}">
        <p14:creationId xmlns:p14="http://schemas.microsoft.com/office/powerpoint/2010/main" val="11846855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Terminologie ECS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173</a:t>
            </a:fld>
            <a:endParaRPr/>
          </a:p>
        </p:txBody>
      </p:sp>
      <p:pic>
        <p:nvPicPr>
          <p:cNvPr id="3" name="Picture 2">
            <a:extLst>
              <a:ext uri="{FF2B5EF4-FFF2-40B4-BE49-F238E27FC236}">
                <a16:creationId xmlns:a16="http://schemas.microsoft.com/office/drawing/2014/main" id="{1A921890-4993-42A4-A3E7-0CF7F6AE65A1}"/>
              </a:ext>
            </a:extLst>
          </p:cNvPr>
          <p:cNvPicPr>
            <a:picLocks noChangeAspect="1"/>
          </p:cNvPicPr>
          <p:nvPr/>
        </p:nvPicPr>
        <p:blipFill>
          <a:blip r:embed="rId3"/>
          <a:stretch>
            <a:fillRect/>
          </a:stretch>
        </p:blipFill>
        <p:spPr>
          <a:xfrm>
            <a:off x="1505266" y="1904788"/>
            <a:ext cx="9061135" cy="3810200"/>
          </a:xfrm>
          <a:prstGeom prst="rect">
            <a:avLst/>
          </a:prstGeom>
        </p:spPr>
      </p:pic>
    </p:spTree>
    <p:extLst>
      <p:ext uri="{BB962C8B-B14F-4D97-AF65-F5344CB8AC3E}">
        <p14:creationId xmlns:p14="http://schemas.microsoft.com/office/powerpoint/2010/main" val="26502382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err="1"/>
              <a:t>Fargate</a:t>
            </a:r>
            <a:endParaRPr lang="fr-FR" b="1" dirty="0"/>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174</a:t>
            </a:fld>
            <a:endParaRPr/>
          </a:p>
        </p:txBody>
      </p:sp>
      <p:sp>
        <p:nvSpPr>
          <p:cNvPr id="2" name="Rectangle 1">
            <a:extLst>
              <a:ext uri="{FF2B5EF4-FFF2-40B4-BE49-F238E27FC236}">
                <a16:creationId xmlns:a16="http://schemas.microsoft.com/office/drawing/2014/main" id="{326F3FA1-646B-4942-8E3B-62BA44937139}"/>
              </a:ext>
            </a:extLst>
          </p:cNvPr>
          <p:cNvSpPr/>
          <p:nvPr/>
        </p:nvSpPr>
        <p:spPr>
          <a:xfrm>
            <a:off x="1524001" y="1040362"/>
            <a:ext cx="9144000" cy="5118196"/>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2200" dirty="0"/>
              <a:t>Moteur de conteneurs </a:t>
            </a:r>
            <a:r>
              <a:rPr lang="fr-FR" sz="2200" dirty="0" err="1"/>
              <a:t>Serverless</a:t>
            </a:r>
            <a:r>
              <a:rPr lang="fr-FR" sz="2200" dirty="0"/>
              <a:t>.</a:t>
            </a:r>
          </a:p>
          <a:p>
            <a:pPr marL="342900" indent="-342900">
              <a:lnSpc>
                <a:spcPct val="150000"/>
              </a:lnSpc>
              <a:buFont typeface="Wingdings" panose="05000000000000000000" pitchFamily="2" charset="2"/>
              <a:buChar char="§"/>
            </a:pPr>
            <a:r>
              <a:rPr lang="fr-FR" sz="2200" dirty="0"/>
              <a:t>Elimine le besoin de </a:t>
            </a:r>
            <a:r>
              <a:rPr lang="fr-FR" sz="2200" dirty="0" err="1"/>
              <a:t>provisionning</a:t>
            </a:r>
            <a:r>
              <a:rPr lang="fr-FR" sz="2200" dirty="0"/>
              <a:t> et gestion de serveurs.</a:t>
            </a:r>
          </a:p>
          <a:p>
            <a:pPr marL="342900" indent="-342900">
              <a:lnSpc>
                <a:spcPct val="150000"/>
              </a:lnSpc>
              <a:buFont typeface="Wingdings" panose="05000000000000000000" pitchFamily="2" charset="2"/>
              <a:buChar char="§"/>
            </a:pPr>
            <a:r>
              <a:rPr lang="fr-FR" sz="2200" dirty="0"/>
              <a:t>Il vous permet de spécifier et payer pour les ressources par application.</a:t>
            </a:r>
          </a:p>
          <a:p>
            <a:pPr marL="342900" indent="-342900">
              <a:lnSpc>
                <a:spcPct val="150000"/>
              </a:lnSpc>
              <a:buFont typeface="Wingdings" panose="05000000000000000000" pitchFamily="2" charset="2"/>
              <a:buChar char="§"/>
            </a:pPr>
            <a:r>
              <a:rPr lang="fr-FR" sz="2200" dirty="0"/>
              <a:t>Fonctionne à la fois avec ECS et EKS.</a:t>
            </a:r>
          </a:p>
          <a:p>
            <a:pPr marL="342900" indent="-342900">
              <a:lnSpc>
                <a:spcPct val="150000"/>
              </a:lnSpc>
              <a:buFont typeface="Wingdings" panose="05000000000000000000" pitchFamily="2" charset="2"/>
              <a:buChar char="§"/>
            </a:pPr>
            <a:r>
              <a:rPr lang="fr-FR" sz="2200" dirty="0"/>
              <a:t>Chaque workload tourne sur son propre noyau (kernel).</a:t>
            </a:r>
          </a:p>
          <a:p>
            <a:pPr marL="342900" indent="-342900">
              <a:lnSpc>
                <a:spcPct val="150000"/>
              </a:lnSpc>
              <a:buFont typeface="Wingdings" panose="05000000000000000000" pitchFamily="2" charset="2"/>
              <a:buChar char="§"/>
            </a:pPr>
            <a:r>
              <a:rPr lang="fr-FR" sz="2200" dirty="0"/>
              <a:t>Garantie l'isolation et la sécurité.</a:t>
            </a:r>
          </a:p>
          <a:p>
            <a:pPr marL="342900" indent="-342900">
              <a:lnSpc>
                <a:spcPct val="150000"/>
              </a:lnSpc>
              <a:buFont typeface="Wingdings" panose="05000000000000000000" pitchFamily="2" charset="2"/>
              <a:buChar char="§"/>
            </a:pPr>
            <a:r>
              <a:rPr lang="fr-FR" sz="2200" dirty="0"/>
              <a:t>Vous devez choisir plutôt EC2 si:</a:t>
            </a:r>
          </a:p>
          <a:p>
            <a:pPr>
              <a:lnSpc>
                <a:spcPct val="150000"/>
              </a:lnSpc>
            </a:pPr>
            <a:r>
              <a:rPr lang="fr-FR" sz="2200" dirty="0"/>
              <a:t>    - Vous avez des exigences de conformité</a:t>
            </a:r>
          </a:p>
          <a:p>
            <a:pPr>
              <a:lnSpc>
                <a:spcPct val="150000"/>
              </a:lnSpc>
            </a:pPr>
            <a:r>
              <a:rPr lang="fr-FR" sz="2200" dirty="0"/>
              <a:t>    - Vous avez besoin de customisation avancées.</a:t>
            </a:r>
          </a:p>
          <a:p>
            <a:pPr>
              <a:lnSpc>
                <a:spcPct val="150000"/>
              </a:lnSpc>
            </a:pPr>
            <a:r>
              <a:rPr lang="fr-FR" sz="2200" dirty="0"/>
              <a:t>    - Vous avez besoin d'utiliser des </a:t>
            </a:r>
            <a:r>
              <a:rPr lang="fr-FR" sz="2200" dirty="0" err="1"/>
              <a:t>GPUs</a:t>
            </a:r>
            <a:r>
              <a:rPr lang="fr-FR" sz="2200" dirty="0"/>
              <a:t>.</a:t>
            </a:r>
          </a:p>
        </p:txBody>
      </p:sp>
    </p:spTree>
    <p:extLst>
      <p:ext uri="{BB962C8B-B14F-4D97-AF65-F5344CB8AC3E}">
        <p14:creationId xmlns:p14="http://schemas.microsoft.com/office/powerpoint/2010/main" val="12455664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err="1"/>
              <a:t>Elastic</a:t>
            </a:r>
            <a:r>
              <a:rPr lang="fr-FR" b="1" dirty="0"/>
              <a:t> </a:t>
            </a:r>
            <a:r>
              <a:rPr lang="fr-FR" b="1" dirty="0" err="1"/>
              <a:t>Kubernetes</a:t>
            </a:r>
            <a:r>
              <a:rPr lang="fr-FR" b="1" dirty="0"/>
              <a:t> Service (EKS)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175</a:t>
            </a:fld>
            <a:endParaRPr/>
          </a:p>
        </p:txBody>
      </p:sp>
      <p:sp>
        <p:nvSpPr>
          <p:cNvPr id="2" name="Rectangle 1">
            <a:extLst>
              <a:ext uri="{FF2B5EF4-FFF2-40B4-BE49-F238E27FC236}">
                <a16:creationId xmlns:a16="http://schemas.microsoft.com/office/drawing/2014/main" id="{12454E42-63D5-45D2-A6E4-7B8147D370AA}"/>
              </a:ext>
            </a:extLst>
          </p:cNvPr>
          <p:cNvSpPr/>
          <p:nvPr/>
        </p:nvSpPr>
        <p:spPr>
          <a:xfrm>
            <a:off x="1678745" y="1041011"/>
            <a:ext cx="8750104" cy="500983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fr-FR" sz="2400" dirty="0"/>
              <a:t>EKS est l'abréviation d'</a:t>
            </a:r>
            <a:r>
              <a:rPr lang="fr-FR" sz="2400" dirty="0" err="1"/>
              <a:t>Elastic</a:t>
            </a:r>
            <a:r>
              <a:rPr lang="fr-FR" sz="2400" dirty="0"/>
              <a:t> </a:t>
            </a:r>
            <a:r>
              <a:rPr lang="fr-FR" sz="2400" dirty="0" err="1"/>
              <a:t>Kubernetes</a:t>
            </a:r>
            <a:r>
              <a:rPr lang="fr-FR" sz="2400" dirty="0"/>
              <a:t> Service.</a:t>
            </a:r>
          </a:p>
          <a:p>
            <a:pPr marL="342900" indent="-342900" algn="just">
              <a:lnSpc>
                <a:spcPct val="150000"/>
              </a:lnSpc>
              <a:buFont typeface="Wingdings" panose="05000000000000000000" pitchFamily="2" charset="2"/>
              <a:buChar char="§"/>
            </a:pPr>
            <a:r>
              <a:rPr lang="fr-FR" sz="2400" dirty="0"/>
              <a:t>K8S est un logiciel open-source qui permet d'orchestrer des applications conteneurisées à large échelle.</a:t>
            </a:r>
          </a:p>
          <a:p>
            <a:pPr marL="342900" indent="-342900" algn="just">
              <a:lnSpc>
                <a:spcPct val="150000"/>
              </a:lnSpc>
              <a:buFont typeface="Wingdings" panose="05000000000000000000" pitchFamily="2" charset="2"/>
              <a:buChar char="§"/>
            </a:pPr>
            <a:r>
              <a:rPr lang="fr-FR" sz="2400" dirty="0"/>
              <a:t>K8S offre le même </a:t>
            </a:r>
            <a:r>
              <a:rPr lang="fr-FR" sz="2400" dirty="0" err="1"/>
              <a:t>toolset</a:t>
            </a:r>
            <a:r>
              <a:rPr lang="fr-FR" sz="2400" dirty="0"/>
              <a:t> on-</a:t>
            </a:r>
            <a:r>
              <a:rPr lang="fr-FR" sz="2400" dirty="0" err="1"/>
              <a:t>prem</a:t>
            </a:r>
            <a:r>
              <a:rPr lang="fr-FR" sz="2400" dirty="0"/>
              <a:t> comme dans le cloud.</a:t>
            </a:r>
          </a:p>
          <a:p>
            <a:pPr marL="342900" indent="-342900" algn="just">
              <a:lnSpc>
                <a:spcPct val="150000"/>
              </a:lnSpc>
              <a:buFont typeface="Wingdings" panose="05000000000000000000" pitchFamily="2" charset="2"/>
              <a:buChar char="§"/>
            </a:pPr>
            <a:r>
              <a:rPr lang="fr-FR" sz="2400" dirty="0"/>
              <a:t>Les conteneurs sont groupés dans des </a:t>
            </a:r>
            <a:r>
              <a:rPr lang="fr-FR" sz="2400" dirty="0" err="1"/>
              <a:t>pods</a:t>
            </a:r>
            <a:r>
              <a:rPr lang="fr-FR" sz="2400" dirty="0"/>
              <a:t>.</a:t>
            </a:r>
          </a:p>
          <a:p>
            <a:pPr marL="342900" indent="-342900" algn="just">
              <a:lnSpc>
                <a:spcPct val="150000"/>
              </a:lnSpc>
              <a:buFont typeface="Wingdings" panose="05000000000000000000" pitchFamily="2" charset="2"/>
              <a:buChar char="§"/>
            </a:pPr>
            <a:r>
              <a:rPr lang="fr-FR" sz="2400" dirty="0"/>
              <a:t>Comme ECS, EKS supporte à la fois EC2 et </a:t>
            </a:r>
            <a:r>
              <a:rPr lang="fr-FR" sz="2400" dirty="0" err="1"/>
              <a:t>fargate</a:t>
            </a:r>
            <a:r>
              <a:rPr lang="fr-FR" sz="2400" dirty="0"/>
              <a:t>.</a:t>
            </a:r>
          </a:p>
          <a:p>
            <a:pPr marL="342900" indent="-342900" algn="just">
              <a:lnSpc>
                <a:spcPct val="150000"/>
              </a:lnSpc>
              <a:buFont typeface="Wingdings" panose="05000000000000000000" pitchFamily="2" charset="2"/>
              <a:buChar char="§"/>
            </a:pPr>
            <a:r>
              <a:rPr lang="fr-FR" sz="2400" dirty="0"/>
              <a:t>Pourquoi utiliser EKS?</a:t>
            </a:r>
          </a:p>
          <a:p>
            <a:pPr algn="just">
              <a:lnSpc>
                <a:spcPct val="150000"/>
              </a:lnSpc>
            </a:pPr>
            <a:r>
              <a:rPr lang="fr-FR" sz="2400" dirty="0"/>
              <a:t>     - Vous utilisez déjà K8S</a:t>
            </a:r>
          </a:p>
          <a:p>
            <a:pPr algn="just">
              <a:lnSpc>
                <a:spcPct val="150000"/>
              </a:lnSpc>
            </a:pPr>
            <a:r>
              <a:rPr lang="fr-FR" sz="2400" dirty="0"/>
              <a:t>     - Vous voulez migrer vers AWS.</a:t>
            </a:r>
          </a:p>
        </p:txBody>
      </p:sp>
    </p:spTree>
    <p:extLst>
      <p:ext uri="{BB962C8B-B14F-4D97-AF65-F5344CB8AC3E}">
        <p14:creationId xmlns:p14="http://schemas.microsoft.com/office/powerpoint/2010/main" val="19449921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err="1"/>
              <a:t>Elastic</a:t>
            </a:r>
            <a:r>
              <a:rPr lang="fr-FR" b="1" dirty="0"/>
              <a:t> </a:t>
            </a:r>
            <a:r>
              <a:rPr lang="fr-FR" b="1" dirty="0" err="1"/>
              <a:t>Kubernetes</a:t>
            </a:r>
            <a:r>
              <a:rPr lang="fr-FR" b="1" dirty="0"/>
              <a:t> Service (EKS)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176</a:t>
            </a:fld>
            <a:endParaRPr/>
          </a:p>
        </p:txBody>
      </p:sp>
      <p:pic>
        <p:nvPicPr>
          <p:cNvPr id="1026" name="Picture 2">
            <a:extLst>
              <a:ext uri="{FF2B5EF4-FFF2-40B4-BE49-F238E27FC236}">
                <a16:creationId xmlns:a16="http://schemas.microsoft.com/office/drawing/2014/main" id="{40E25D7C-7881-499A-A06F-4D3E4DCE8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38289"/>
            <a:ext cx="91440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4219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ECR</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177</a:t>
            </a:fld>
            <a:endParaRPr/>
          </a:p>
        </p:txBody>
      </p:sp>
      <p:sp>
        <p:nvSpPr>
          <p:cNvPr id="2" name="Rectangle 1">
            <a:extLst>
              <a:ext uri="{FF2B5EF4-FFF2-40B4-BE49-F238E27FC236}">
                <a16:creationId xmlns:a16="http://schemas.microsoft.com/office/drawing/2014/main" id="{20C28608-BAAD-4B83-B816-7E2D64213D3F}"/>
              </a:ext>
            </a:extLst>
          </p:cNvPr>
          <p:cNvSpPr/>
          <p:nvPr/>
        </p:nvSpPr>
        <p:spPr>
          <a:xfrm>
            <a:off x="1716112" y="1478082"/>
            <a:ext cx="8759776" cy="4455835"/>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2400" dirty="0"/>
              <a:t>ECR (</a:t>
            </a:r>
            <a:r>
              <a:rPr lang="fr-FR" sz="2400" dirty="0" err="1"/>
              <a:t>Elastic</a:t>
            </a:r>
            <a:r>
              <a:rPr lang="fr-FR" sz="2400" dirty="0"/>
              <a:t> Container </a:t>
            </a:r>
            <a:r>
              <a:rPr lang="fr-FR" sz="2400" dirty="0" err="1"/>
              <a:t>Registry</a:t>
            </a:r>
            <a:r>
              <a:rPr lang="fr-FR" sz="2400" dirty="0"/>
              <a:t>) est un "Docker </a:t>
            </a:r>
            <a:r>
              <a:rPr lang="fr-FR" sz="2400" dirty="0" err="1"/>
              <a:t>registry</a:t>
            </a:r>
            <a:r>
              <a:rPr lang="fr-FR" sz="2400" dirty="0"/>
              <a:t>" géré par AWS.</a:t>
            </a:r>
          </a:p>
          <a:p>
            <a:pPr marL="342900" indent="-342900">
              <a:lnSpc>
                <a:spcPct val="150000"/>
              </a:lnSpc>
              <a:buFont typeface="Wingdings" panose="05000000000000000000" pitchFamily="2" charset="2"/>
              <a:buChar char="§"/>
            </a:pPr>
            <a:r>
              <a:rPr lang="fr-FR" sz="2400" dirty="0"/>
              <a:t>Il permet de sauvegarder, gérer et déployer des images.</a:t>
            </a:r>
          </a:p>
          <a:p>
            <a:pPr marL="342900" indent="-342900">
              <a:lnSpc>
                <a:spcPct val="150000"/>
              </a:lnSpc>
              <a:buFont typeface="Wingdings" panose="05000000000000000000" pitchFamily="2" charset="2"/>
              <a:buChar char="§"/>
            </a:pPr>
            <a:r>
              <a:rPr lang="fr-FR" sz="2400" dirty="0"/>
              <a:t>ECR offre l'intégration avec ECS et EKS.</a:t>
            </a:r>
          </a:p>
          <a:p>
            <a:pPr marL="342900" indent="-342900">
              <a:lnSpc>
                <a:spcPct val="150000"/>
              </a:lnSpc>
              <a:buFont typeface="Wingdings" panose="05000000000000000000" pitchFamily="2" charset="2"/>
              <a:buChar char="§"/>
            </a:pPr>
            <a:r>
              <a:rPr lang="fr-FR" sz="2400" dirty="0"/>
              <a:t>ECR fonctionne avec les déploiements on-</a:t>
            </a:r>
            <a:r>
              <a:rPr lang="fr-FR" sz="2400" dirty="0" err="1"/>
              <a:t>premises</a:t>
            </a:r>
            <a:r>
              <a:rPr lang="fr-FR" sz="2400" dirty="0"/>
              <a:t>.</a:t>
            </a:r>
          </a:p>
          <a:p>
            <a:pPr marL="342900" indent="-342900">
              <a:lnSpc>
                <a:spcPct val="150000"/>
              </a:lnSpc>
              <a:buFont typeface="Wingdings" panose="05000000000000000000" pitchFamily="2" charset="2"/>
              <a:buChar char="§"/>
            </a:pPr>
            <a:r>
              <a:rPr lang="fr-FR" sz="2400" dirty="0"/>
              <a:t>ECR est hautement disponible.</a:t>
            </a:r>
          </a:p>
          <a:p>
            <a:pPr marL="342900" indent="-342900">
              <a:lnSpc>
                <a:spcPct val="150000"/>
              </a:lnSpc>
              <a:buFont typeface="Wingdings" panose="05000000000000000000" pitchFamily="2" charset="2"/>
              <a:buChar char="§"/>
            </a:pPr>
            <a:r>
              <a:rPr lang="fr-FR" sz="2400" dirty="0"/>
              <a:t>ECR est aussi intégré avec IAM.</a:t>
            </a:r>
          </a:p>
          <a:p>
            <a:pPr marL="342900" indent="-342900">
              <a:lnSpc>
                <a:spcPct val="150000"/>
              </a:lnSpc>
              <a:buFont typeface="Wingdings" panose="05000000000000000000" pitchFamily="2" charset="2"/>
              <a:buChar char="§"/>
            </a:pPr>
            <a:r>
              <a:rPr lang="fr-FR" sz="2400" dirty="0"/>
              <a:t>Vous payez pour le stockage et le transfert de données.</a:t>
            </a:r>
          </a:p>
        </p:txBody>
      </p:sp>
    </p:spTree>
    <p:extLst>
      <p:ext uri="{BB962C8B-B14F-4D97-AF65-F5344CB8AC3E}">
        <p14:creationId xmlns:p14="http://schemas.microsoft.com/office/powerpoint/2010/main" val="37288962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334073" y="228600"/>
            <a:ext cx="7772400" cy="823823"/>
          </a:xfrm>
          <a:prstGeom prst="rect">
            <a:avLst/>
          </a:prstGeom>
          <a:noFill/>
          <a:ln>
            <a:noFill/>
          </a:ln>
        </p:spPr>
        <p:txBody>
          <a:bodyPr spcFirstLastPara="1" vert="horz" wrap="square" lIns="91425" tIns="45700" rIns="91425" bIns="45700" rtlCol="0" anchor="t" anchorCtr="0">
            <a:normAutofit/>
          </a:bodyPr>
          <a:lstStyle/>
          <a:p>
            <a:pPr lvl="0" algn="ctr">
              <a:buClr>
                <a:schemeClr val="dk1"/>
              </a:buClr>
              <a:buSzPts val="2800"/>
            </a:pPr>
            <a:r>
              <a:rPr lang="fr-FR" sz="4800" b="1" dirty="0" err="1"/>
              <a:t>Serverless</a:t>
            </a:r>
            <a:endParaRPr sz="4800" b="1" i="1"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941400" y="643467"/>
            <a:ext cx="8408193" cy="744836"/>
          </a:xfrm>
          <a:prstGeom prst="rect">
            <a:avLst/>
          </a:prstGeom>
        </p:spPr>
        <p:txBody>
          <a:bodyPr spcFirstLastPara="1" vert="horz" lIns="91440" tIns="45720" rIns="91440" bIns="45720" rtlCol="0" anchor="ctr" anchorCtr="0">
            <a:normAutofit/>
          </a:bodyPr>
          <a:lstStyle/>
          <a:p>
            <a:pPr lvl="0" algn="ctr">
              <a:spcBef>
                <a:spcPct val="0"/>
              </a:spcBef>
              <a:buClr>
                <a:schemeClr val="dk1"/>
              </a:buClr>
              <a:buSzPts val="3300"/>
            </a:pPr>
            <a:r>
              <a:rPr lang="en-US" sz="2800" b="1" dirty="0">
                <a:solidFill>
                  <a:schemeClr val="bg1"/>
                </a:solidFill>
              </a:rPr>
              <a:t>Containers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179</a:t>
            </a:fld>
            <a:endParaRPr lang="fr-FR"/>
          </a:p>
        </p:txBody>
      </p:sp>
      <p:sp>
        <p:nvSpPr>
          <p:cNvPr id="2" name="Rectangle 1">
            <a:extLst>
              <a:ext uri="{FF2B5EF4-FFF2-40B4-BE49-F238E27FC236}">
                <a16:creationId xmlns:a16="http://schemas.microsoft.com/office/drawing/2014/main" id="{5B3F5533-D3AB-48B4-9DD1-864C20DB17CA}"/>
              </a:ext>
            </a:extLst>
          </p:cNvPr>
          <p:cNvSpPr/>
          <p:nvPr/>
        </p:nvSpPr>
        <p:spPr>
          <a:xfrm>
            <a:off x="517585" y="1035170"/>
            <a:ext cx="11197087" cy="5288499"/>
          </a:xfrm>
          <a:prstGeom prst="rect">
            <a:avLst/>
          </a:prstGeom>
        </p:spPr>
        <p:txBody>
          <a:bodyPr wrap="square">
            <a:spAutoFit/>
          </a:bodyPr>
          <a:lstStyle/>
          <a:p>
            <a:r>
              <a:rPr lang="fr-FR" sz="2400" dirty="0"/>
              <a:t>Lambda est l'ultime couche d'abstraction</a:t>
            </a:r>
          </a:p>
          <a:p>
            <a:endParaRPr lang="fr-FR" sz="2400" dirty="0"/>
          </a:p>
          <a:p>
            <a:pPr marL="342900" indent="-342900">
              <a:lnSpc>
                <a:spcPct val="150000"/>
              </a:lnSpc>
              <a:buFont typeface="Wingdings" panose="05000000000000000000" pitchFamily="2" charset="2"/>
              <a:buChar char="§"/>
            </a:pPr>
            <a:r>
              <a:rPr lang="fr-FR" sz="2800" dirty="0"/>
              <a:t>Data Centers</a:t>
            </a:r>
          </a:p>
          <a:p>
            <a:pPr marL="342900" indent="-342900">
              <a:lnSpc>
                <a:spcPct val="150000"/>
              </a:lnSpc>
              <a:buFont typeface="Wingdings" panose="05000000000000000000" pitchFamily="2" charset="2"/>
              <a:buChar char="§"/>
            </a:pPr>
            <a:r>
              <a:rPr lang="fr-FR" sz="2800" dirty="0"/>
              <a:t>Hardware</a:t>
            </a:r>
          </a:p>
          <a:p>
            <a:pPr marL="342900" indent="-342900">
              <a:lnSpc>
                <a:spcPct val="150000"/>
              </a:lnSpc>
              <a:buFont typeface="Wingdings" panose="05000000000000000000" pitchFamily="2" charset="2"/>
              <a:buChar char="§"/>
            </a:pPr>
            <a:r>
              <a:rPr lang="fr-FR" sz="2800" dirty="0"/>
              <a:t>Code Assembleurs/</a:t>
            </a:r>
            <a:r>
              <a:rPr lang="fr-FR" sz="2800" dirty="0" err="1"/>
              <a:t>Protocols</a:t>
            </a:r>
            <a:r>
              <a:rPr lang="fr-FR" sz="2800" dirty="0"/>
              <a:t>.</a:t>
            </a:r>
          </a:p>
          <a:p>
            <a:pPr marL="342900" indent="-342900">
              <a:lnSpc>
                <a:spcPct val="150000"/>
              </a:lnSpc>
              <a:buFont typeface="Wingdings" panose="05000000000000000000" pitchFamily="2" charset="2"/>
              <a:buChar char="§"/>
            </a:pPr>
            <a:r>
              <a:rPr lang="fr-FR" sz="2800" dirty="0" err="1"/>
              <a:t>Language</a:t>
            </a:r>
            <a:r>
              <a:rPr lang="fr-FR" sz="2800" dirty="0"/>
              <a:t> de hauts niveau.</a:t>
            </a:r>
          </a:p>
          <a:p>
            <a:pPr marL="342900" indent="-342900">
              <a:lnSpc>
                <a:spcPct val="150000"/>
              </a:lnSpc>
              <a:buFont typeface="Wingdings" panose="05000000000000000000" pitchFamily="2" charset="2"/>
              <a:buChar char="§"/>
            </a:pPr>
            <a:r>
              <a:rPr lang="fr-FR" sz="2800" dirty="0"/>
              <a:t>Systèmes d'exploitation</a:t>
            </a:r>
          </a:p>
          <a:p>
            <a:pPr marL="342900" indent="-342900">
              <a:lnSpc>
                <a:spcPct val="150000"/>
              </a:lnSpc>
              <a:buFont typeface="Wingdings" panose="05000000000000000000" pitchFamily="2" charset="2"/>
              <a:buChar char="§"/>
            </a:pPr>
            <a:r>
              <a:rPr lang="fr-FR" sz="2800" dirty="0"/>
              <a:t>Couche application/AWS APIs</a:t>
            </a:r>
          </a:p>
          <a:p>
            <a:pPr marL="342900" indent="-342900">
              <a:lnSpc>
                <a:spcPct val="150000"/>
              </a:lnSpc>
              <a:buFont typeface="Wingdings" panose="05000000000000000000" pitchFamily="2" charset="2"/>
              <a:buChar char="§"/>
            </a:pPr>
            <a:r>
              <a:rPr lang="fr-FR" sz="2800" dirty="0"/>
              <a:t>AWS Lambda</a:t>
            </a:r>
          </a:p>
        </p:txBody>
      </p:sp>
      <p:sp>
        <p:nvSpPr>
          <p:cNvPr id="7" name="Google Shape;344;p24">
            <a:extLst>
              <a:ext uri="{FF2B5EF4-FFF2-40B4-BE49-F238E27FC236}">
                <a16:creationId xmlns:a16="http://schemas.microsoft.com/office/drawing/2014/main" id="{8C24D8C6-31BF-456C-B39E-18D752603CCF}"/>
              </a:ext>
            </a:extLst>
          </p:cNvPr>
          <p:cNvSpPr txBox="1">
            <a:spLocks/>
          </p:cNvSpPr>
          <p:nvPr/>
        </p:nvSpPr>
        <p:spPr>
          <a:xfrm>
            <a:off x="2152650" y="201935"/>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lgn="ctr">
              <a:buClr>
                <a:schemeClr val="dk1"/>
              </a:buClr>
              <a:buSzPts val="3300"/>
            </a:pPr>
            <a:r>
              <a:rPr lang="fr-FR" b="1" dirty="0"/>
              <a:t>Historique </a:t>
            </a:r>
            <a:r>
              <a:rPr lang="fr-FR" sz="3600" b="1" dirty="0"/>
              <a:t>AWS  Lambda</a:t>
            </a:r>
            <a:endParaRPr lang="fr-FR" b="1" dirty="0"/>
          </a:p>
        </p:txBody>
      </p:sp>
    </p:spTree>
    <p:extLst>
      <p:ext uri="{BB962C8B-B14F-4D97-AF65-F5344CB8AC3E}">
        <p14:creationId xmlns:p14="http://schemas.microsoft.com/office/powerpoint/2010/main" val="1768166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IaaS</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18</a:t>
            </a:fld>
            <a:endParaRPr/>
          </a:p>
        </p:txBody>
      </p:sp>
      <p:pic>
        <p:nvPicPr>
          <p:cNvPr id="5122" name="Picture 2">
            <a:extLst>
              <a:ext uri="{FF2B5EF4-FFF2-40B4-BE49-F238E27FC236}">
                <a16:creationId xmlns:a16="http://schemas.microsoft.com/office/drawing/2014/main" id="{3D3723A9-5279-47ED-947B-60618CC3E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784" y="2787446"/>
            <a:ext cx="6364866" cy="407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C406725-AA7F-4345-9668-15759F89D503}"/>
              </a:ext>
            </a:extLst>
          </p:cNvPr>
          <p:cNvSpPr/>
          <p:nvPr/>
        </p:nvSpPr>
        <p:spPr>
          <a:xfrm>
            <a:off x="445698" y="1041632"/>
            <a:ext cx="11300604" cy="1323439"/>
          </a:xfrm>
          <a:prstGeom prst="rect">
            <a:avLst/>
          </a:prstGeom>
        </p:spPr>
        <p:txBody>
          <a:bodyPr wrap="square">
            <a:spAutoFit/>
          </a:bodyPr>
          <a:lstStyle/>
          <a:p>
            <a:pPr marL="285750" indent="-285750" algn="just">
              <a:buFont typeface="Wingdings" panose="05000000000000000000" pitchFamily="2" charset="2"/>
              <a:buChar char="§"/>
            </a:pPr>
            <a:r>
              <a:rPr lang="fr-FR" sz="2000" dirty="0"/>
              <a:t>IaaS signifie qu'un fournisseur de services cloud gère l'infrastructure pour vous (les serveurs, le réseau, la virtualisation et le stockage de données) via une connexion Internet.</a:t>
            </a:r>
          </a:p>
          <a:p>
            <a:pPr marL="285750" indent="-285750" algn="just">
              <a:buFont typeface="Wingdings" panose="05000000000000000000" pitchFamily="2" charset="2"/>
              <a:buChar char="§"/>
            </a:pPr>
            <a:endParaRPr lang="fr-FR" sz="2000" dirty="0"/>
          </a:p>
          <a:p>
            <a:pPr marL="285750" indent="-285750" algn="just">
              <a:buFont typeface="Wingdings" panose="05000000000000000000" pitchFamily="2" charset="2"/>
              <a:buChar char="§"/>
            </a:pPr>
            <a:r>
              <a:rPr lang="fr-FR" sz="2000" dirty="0"/>
              <a:t>L'utilisateur a accès via une API ou un tableau de bord, et loue essentiellement l'infrastructure.</a:t>
            </a:r>
          </a:p>
        </p:txBody>
      </p:sp>
    </p:spTree>
    <p:extLst>
      <p:ext uri="{BB962C8B-B14F-4D97-AF65-F5344CB8AC3E}">
        <p14:creationId xmlns:p14="http://schemas.microsoft.com/office/powerpoint/2010/main" val="583225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180</a:t>
            </a:fld>
            <a:endParaRPr lang="fr-FR"/>
          </a:p>
        </p:txBody>
      </p:sp>
      <p:sp>
        <p:nvSpPr>
          <p:cNvPr id="2" name="Rectangle 1">
            <a:extLst>
              <a:ext uri="{FF2B5EF4-FFF2-40B4-BE49-F238E27FC236}">
                <a16:creationId xmlns:a16="http://schemas.microsoft.com/office/drawing/2014/main" id="{5B3F5533-D3AB-48B4-9DD1-864C20DB17CA}"/>
              </a:ext>
            </a:extLst>
          </p:cNvPr>
          <p:cNvSpPr/>
          <p:nvPr/>
        </p:nvSpPr>
        <p:spPr>
          <a:xfrm>
            <a:off x="327804" y="1924474"/>
            <a:ext cx="11645660" cy="4431877"/>
          </a:xfrm>
          <a:prstGeom prst="rect">
            <a:avLst/>
          </a:prstGeom>
        </p:spPr>
        <p:txBody>
          <a:bodyPr wrap="square">
            <a:spAutoFit/>
          </a:bodyPr>
          <a:lstStyle/>
          <a:p>
            <a:pPr algn="just">
              <a:lnSpc>
                <a:spcPct val="150000"/>
              </a:lnSpc>
            </a:pPr>
            <a:endParaRPr lang="fr-FR" sz="2400" dirty="0"/>
          </a:p>
          <a:p>
            <a:pPr marL="285750" indent="-285750" algn="just">
              <a:lnSpc>
                <a:spcPct val="150000"/>
              </a:lnSpc>
              <a:buFont typeface="Wingdings" panose="05000000000000000000" pitchFamily="2" charset="2"/>
              <a:buChar char="§"/>
            </a:pPr>
            <a:r>
              <a:rPr lang="fr-FR" sz="2400" dirty="0"/>
              <a:t>AWS Lambda est un service de calcul où vous pouvez uploader votre code et créer une fonction lambda.</a:t>
            </a:r>
          </a:p>
          <a:p>
            <a:pPr algn="just">
              <a:lnSpc>
                <a:spcPct val="150000"/>
              </a:lnSpc>
            </a:pPr>
            <a:endParaRPr lang="fr-FR" sz="2400" dirty="0"/>
          </a:p>
          <a:p>
            <a:pPr marL="285750" indent="-285750" algn="just">
              <a:lnSpc>
                <a:spcPct val="150000"/>
              </a:lnSpc>
              <a:buFont typeface="Wingdings" panose="05000000000000000000" pitchFamily="2" charset="2"/>
              <a:buChar char="§"/>
            </a:pPr>
            <a:r>
              <a:rPr lang="fr-FR" sz="2400" dirty="0"/>
              <a:t>AWS lambda prend en charge le </a:t>
            </a:r>
            <a:r>
              <a:rPr lang="fr-FR" sz="2400" dirty="0" err="1"/>
              <a:t>provisionning</a:t>
            </a:r>
            <a:r>
              <a:rPr lang="fr-FR" sz="2400" dirty="0"/>
              <a:t> et la gestion des serveurs que vous pouvez utiliser pour exécuter le code.</a:t>
            </a:r>
          </a:p>
          <a:p>
            <a:pPr algn="just">
              <a:lnSpc>
                <a:spcPct val="150000"/>
              </a:lnSpc>
            </a:pPr>
            <a:endParaRPr lang="fr-FR" sz="2400" dirty="0"/>
          </a:p>
          <a:p>
            <a:pPr marL="285750" indent="-285750" algn="just">
              <a:lnSpc>
                <a:spcPct val="150000"/>
              </a:lnSpc>
              <a:buFont typeface="Wingdings" panose="05000000000000000000" pitchFamily="2" charset="2"/>
              <a:buChar char="§"/>
            </a:pPr>
            <a:r>
              <a:rPr lang="fr-FR" sz="2400" dirty="0"/>
              <a:t>Vous n'avez pas besoin de vous occuper de l'OS, </a:t>
            </a:r>
            <a:r>
              <a:rPr lang="fr-FR" sz="2400" dirty="0" err="1"/>
              <a:t>patching</a:t>
            </a:r>
            <a:r>
              <a:rPr lang="fr-FR" sz="2400" dirty="0"/>
              <a:t>, scalabilité, etc..</a:t>
            </a:r>
          </a:p>
        </p:txBody>
      </p:sp>
      <p:sp>
        <p:nvSpPr>
          <p:cNvPr id="7" name="Google Shape;344;p24">
            <a:extLst>
              <a:ext uri="{FF2B5EF4-FFF2-40B4-BE49-F238E27FC236}">
                <a16:creationId xmlns:a16="http://schemas.microsoft.com/office/drawing/2014/main" id="{8C24D8C6-31BF-456C-B39E-18D752603CCF}"/>
              </a:ext>
            </a:extLst>
          </p:cNvPr>
          <p:cNvSpPr txBox="1">
            <a:spLocks/>
          </p:cNvSpPr>
          <p:nvPr/>
        </p:nvSpPr>
        <p:spPr>
          <a:xfrm>
            <a:off x="2152650" y="201935"/>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lgn="ctr">
              <a:buClr>
                <a:schemeClr val="dk1"/>
              </a:buClr>
              <a:buSzPts val="3300"/>
            </a:pPr>
            <a:r>
              <a:rPr lang="fr-FR" sz="3600" b="1" dirty="0"/>
              <a:t>Lambda</a:t>
            </a:r>
            <a:endParaRPr lang="fr-FR" b="1" dirty="0"/>
          </a:p>
        </p:txBody>
      </p:sp>
      <p:pic>
        <p:nvPicPr>
          <p:cNvPr id="5" name="Picture 4">
            <a:extLst>
              <a:ext uri="{FF2B5EF4-FFF2-40B4-BE49-F238E27FC236}">
                <a16:creationId xmlns:a16="http://schemas.microsoft.com/office/drawing/2014/main" id="{77C081F4-BCD0-4429-9791-0E17E9BA3833}"/>
              </a:ext>
            </a:extLst>
          </p:cNvPr>
          <p:cNvPicPr>
            <a:picLocks noChangeAspect="1"/>
          </p:cNvPicPr>
          <p:nvPr/>
        </p:nvPicPr>
        <p:blipFill>
          <a:blip r:embed="rId3"/>
          <a:stretch>
            <a:fillRect/>
          </a:stretch>
        </p:blipFill>
        <p:spPr>
          <a:xfrm>
            <a:off x="9010651" y="136526"/>
            <a:ext cx="1526219" cy="1722539"/>
          </a:xfrm>
          <a:prstGeom prst="rect">
            <a:avLst/>
          </a:prstGeom>
        </p:spPr>
      </p:pic>
    </p:spTree>
    <p:extLst>
      <p:ext uri="{BB962C8B-B14F-4D97-AF65-F5344CB8AC3E}">
        <p14:creationId xmlns:p14="http://schemas.microsoft.com/office/powerpoint/2010/main" val="22852214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181</a:t>
            </a:fld>
            <a:endParaRPr lang="fr-FR"/>
          </a:p>
        </p:txBody>
      </p:sp>
      <p:sp>
        <p:nvSpPr>
          <p:cNvPr id="7" name="Google Shape;344;p24">
            <a:extLst>
              <a:ext uri="{FF2B5EF4-FFF2-40B4-BE49-F238E27FC236}">
                <a16:creationId xmlns:a16="http://schemas.microsoft.com/office/drawing/2014/main" id="{8C24D8C6-31BF-456C-B39E-18D752603CCF}"/>
              </a:ext>
            </a:extLst>
          </p:cNvPr>
          <p:cNvSpPr txBox="1">
            <a:spLocks/>
          </p:cNvSpPr>
          <p:nvPr/>
        </p:nvSpPr>
        <p:spPr>
          <a:xfrm>
            <a:off x="2152650" y="201935"/>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lgn="ctr">
              <a:buClr>
                <a:schemeClr val="dk1"/>
              </a:buClr>
              <a:buSzPts val="3300"/>
            </a:pPr>
            <a:r>
              <a:rPr lang="fr-FR" sz="3600" b="1" dirty="0"/>
              <a:t>Lambda, c'est quoi?</a:t>
            </a:r>
            <a:endParaRPr lang="fr-FR" b="1" dirty="0"/>
          </a:p>
        </p:txBody>
      </p:sp>
      <p:pic>
        <p:nvPicPr>
          <p:cNvPr id="3" name="Picture 2">
            <a:extLst>
              <a:ext uri="{FF2B5EF4-FFF2-40B4-BE49-F238E27FC236}">
                <a16:creationId xmlns:a16="http://schemas.microsoft.com/office/drawing/2014/main" id="{680CD46F-17F1-49D4-B801-208DC488E55F}"/>
              </a:ext>
            </a:extLst>
          </p:cNvPr>
          <p:cNvPicPr>
            <a:picLocks noChangeAspect="1"/>
          </p:cNvPicPr>
          <p:nvPr/>
        </p:nvPicPr>
        <p:blipFill>
          <a:blip r:embed="rId3"/>
          <a:stretch>
            <a:fillRect/>
          </a:stretch>
        </p:blipFill>
        <p:spPr>
          <a:xfrm>
            <a:off x="1624264" y="1143000"/>
            <a:ext cx="8943472" cy="4572000"/>
          </a:xfrm>
          <a:prstGeom prst="rect">
            <a:avLst/>
          </a:prstGeom>
        </p:spPr>
      </p:pic>
    </p:spTree>
    <p:extLst>
      <p:ext uri="{BB962C8B-B14F-4D97-AF65-F5344CB8AC3E}">
        <p14:creationId xmlns:p14="http://schemas.microsoft.com/office/powerpoint/2010/main" val="2520650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182</a:t>
            </a:fld>
            <a:endParaRPr lang="fr-FR"/>
          </a:p>
        </p:txBody>
      </p:sp>
      <p:sp>
        <p:nvSpPr>
          <p:cNvPr id="7" name="Google Shape;344;p24">
            <a:extLst>
              <a:ext uri="{FF2B5EF4-FFF2-40B4-BE49-F238E27FC236}">
                <a16:creationId xmlns:a16="http://schemas.microsoft.com/office/drawing/2014/main" id="{8C24D8C6-31BF-456C-B39E-18D752603CCF}"/>
              </a:ext>
            </a:extLst>
          </p:cNvPr>
          <p:cNvSpPr txBox="1">
            <a:spLocks/>
          </p:cNvSpPr>
          <p:nvPr/>
        </p:nvSpPr>
        <p:spPr>
          <a:xfrm>
            <a:off x="2152650" y="201935"/>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lgn="ctr">
              <a:buClr>
                <a:schemeClr val="dk1"/>
              </a:buClr>
              <a:buSzPts val="3300"/>
            </a:pPr>
            <a:r>
              <a:rPr lang="fr-FR" sz="3600" b="1" dirty="0"/>
              <a:t>Lambda, c'est quoi?</a:t>
            </a:r>
            <a:endParaRPr lang="fr-FR" b="1" dirty="0"/>
          </a:p>
        </p:txBody>
      </p:sp>
      <p:pic>
        <p:nvPicPr>
          <p:cNvPr id="2" name="Picture 1">
            <a:extLst>
              <a:ext uri="{FF2B5EF4-FFF2-40B4-BE49-F238E27FC236}">
                <a16:creationId xmlns:a16="http://schemas.microsoft.com/office/drawing/2014/main" id="{9004EB5E-803F-488F-B2A1-B4624D220BC5}"/>
              </a:ext>
            </a:extLst>
          </p:cNvPr>
          <p:cNvPicPr>
            <a:picLocks noChangeAspect="1"/>
          </p:cNvPicPr>
          <p:nvPr/>
        </p:nvPicPr>
        <p:blipFill>
          <a:blip r:embed="rId3"/>
          <a:stretch>
            <a:fillRect/>
          </a:stretch>
        </p:blipFill>
        <p:spPr>
          <a:xfrm>
            <a:off x="957217" y="1041399"/>
            <a:ext cx="10377892" cy="5567056"/>
          </a:xfrm>
          <a:prstGeom prst="rect">
            <a:avLst/>
          </a:prstGeom>
        </p:spPr>
      </p:pic>
    </p:spTree>
    <p:extLst>
      <p:ext uri="{BB962C8B-B14F-4D97-AF65-F5344CB8AC3E}">
        <p14:creationId xmlns:p14="http://schemas.microsoft.com/office/powerpoint/2010/main" val="33028793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183</a:t>
            </a:fld>
            <a:endParaRPr lang="fr-FR"/>
          </a:p>
        </p:txBody>
      </p:sp>
      <p:sp>
        <p:nvSpPr>
          <p:cNvPr id="7" name="Google Shape;344;p24">
            <a:extLst>
              <a:ext uri="{FF2B5EF4-FFF2-40B4-BE49-F238E27FC236}">
                <a16:creationId xmlns:a16="http://schemas.microsoft.com/office/drawing/2014/main" id="{8C24D8C6-31BF-456C-B39E-18D752603CCF}"/>
              </a:ext>
            </a:extLst>
          </p:cNvPr>
          <p:cNvSpPr txBox="1">
            <a:spLocks/>
          </p:cNvSpPr>
          <p:nvPr/>
        </p:nvSpPr>
        <p:spPr>
          <a:xfrm>
            <a:off x="2152650" y="201935"/>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lgn="ctr">
              <a:buClr>
                <a:schemeClr val="dk1"/>
              </a:buClr>
              <a:buSzPts val="3300"/>
            </a:pPr>
            <a:r>
              <a:rPr lang="fr-FR" sz="3600" b="1" dirty="0"/>
              <a:t>Lambda, c'est quoi?</a:t>
            </a:r>
            <a:endParaRPr lang="fr-FR" b="1" dirty="0"/>
          </a:p>
        </p:txBody>
      </p:sp>
      <p:pic>
        <p:nvPicPr>
          <p:cNvPr id="2" name="Picture 1">
            <a:extLst>
              <a:ext uri="{FF2B5EF4-FFF2-40B4-BE49-F238E27FC236}">
                <a16:creationId xmlns:a16="http://schemas.microsoft.com/office/drawing/2014/main" id="{F401534C-63EE-4617-8139-8BA39939785B}"/>
              </a:ext>
            </a:extLst>
          </p:cNvPr>
          <p:cNvPicPr>
            <a:picLocks noChangeAspect="1"/>
          </p:cNvPicPr>
          <p:nvPr/>
        </p:nvPicPr>
        <p:blipFill>
          <a:blip r:embed="rId3"/>
          <a:stretch>
            <a:fillRect/>
          </a:stretch>
        </p:blipFill>
        <p:spPr>
          <a:xfrm>
            <a:off x="1568685" y="1220568"/>
            <a:ext cx="9028759" cy="4432300"/>
          </a:xfrm>
          <a:prstGeom prst="rect">
            <a:avLst/>
          </a:prstGeom>
        </p:spPr>
      </p:pic>
    </p:spTree>
    <p:extLst>
      <p:ext uri="{BB962C8B-B14F-4D97-AF65-F5344CB8AC3E}">
        <p14:creationId xmlns:p14="http://schemas.microsoft.com/office/powerpoint/2010/main" val="3014486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184</a:t>
            </a:fld>
            <a:endParaRPr lang="fr-FR"/>
          </a:p>
        </p:txBody>
      </p:sp>
      <p:sp>
        <p:nvSpPr>
          <p:cNvPr id="7" name="Google Shape;344;p24">
            <a:extLst>
              <a:ext uri="{FF2B5EF4-FFF2-40B4-BE49-F238E27FC236}">
                <a16:creationId xmlns:a16="http://schemas.microsoft.com/office/drawing/2014/main" id="{8C24D8C6-31BF-456C-B39E-18D752603CCF}"/>
              </a:ext>
            </a:extLst>
          </p:cNvPr>
          <p:cNvSpPr txBox="1">
            <a:spLocks/>
          </p:cNvSpPr>
          <p:nvPr/>
        </p:nvSpPr>
        <p:spPr>
          <a:xfrm>
            <a:off x="2152650" y="201935"/>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algn="ctr">
              <a:buClr>
                <a:schemeClr val="dk1"/>
              </a:buClr>
              <a:buSzPts val="3300"/>
            </a:pPr>
            <a:r>
              <a:rPr lang="fr-FR" sz="3600" b="1" dirty="0"/>
              <a:t>Les sources d’événements pour Lambda</a:t>
            </a:r>
            <a:endParaRPr lang="fr-FR" b="1" dirty="0"/>
          </a:p>
        </p:txBody>
      </p:sp>
      <p:pic>
        <p:nvPicPr>
          <p:cNvPr id="3" name="Picture 2">
            <a:extLst>
              <a:ext uri="{FF2B5EF4-FFF2-40B4-BE49-F238E27FC236}">
                <a16:creationId xmlns:a16="http://schemas.microsoft.com/office/drawing/2014/main" id="{C40A5A6E-3820-44C5-86AA-EBA49242055F}"/>
              </a:ext>
            </a:extLst>
          </p:cNvPr>
          <p:cNvPicPr>
            <a:picLocks noChangeAspect="1"/>
          </p:cNvPicPr>
          <p:nvPr/>
        </p:nvPicPr>
        <p:blipFill>
          <a:blip r:embed="rId3"/>
          <a:stretch>
            <a:fillRect/>
          </a:stretch>
        </p:blipFill>
        <p:spPr>
          <a:xfrm>
            <a:off x="614186" y="1337655"/>
            <a:ext cx="10963627" cy="5383821"/>
          </a:xfrm>
          <a:prstGeom prst="rect">
            <a:avLst/>
          </a:prstGeom>
        </p:spPr>
      </p:pic>
    </p:spTree>
    <p:extLst>
      <p:ext uri="{BB962C8B-B14F-4D97-AF65-F5344CB8AC3E}">
        <p14:creationId xmlns:p14="http://schemas.microsoft.com/office/powerpoint/2010/main" val="20055847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err="1">
                <a:solidFill>
                  <a:schemeClr val="bg1"/>
                </a:solidFill>
                <a:latin typeface="+mj-lt"/>
                <a:ea typeface="+mj-ea"/>
                <a:cs typeface="+mj-cs"/>
              </a:rPr>
              <a:t>Openshift</a:t>
            </a:r>
            <a:endParaRPr lang="en-US" sz="3200" b="1" kern="1200" dirty="0">
              <a:solidFill>
                <a:schemeClr val="bg1"/>
              </a:solidFill>
              <a:latin typeface="+mj-lt"/>
              <a:ea typeface="+mj-ea"/>
              <a:cs typeface="+mj-cs"/>
            </a:endParaRPr>
          </a:p>
        </p:txBody>
      </p:sp>
      <p:pic>
        <p:nvPicPr>
          <p:cNvPr id="6146" name="Picture 2">
            <a:extLst>
              <a:ext uri="{FF2B5EF4-FFF2-40B4-BE49-F238E27FC236}">
                <a16:creationId xmlns:a16="http://schemas.microsoft.com/office/drawing/2014/main" id="{6B6558CF-AD6A-4C03-9CDB-E1108D541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86" y="1545565"/>
            <a:ext cx="10913354" cy="526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549362"/>
      </p:ext>
    </p:extLst>
  </p:cSld>
  <p:clrMapOvr>
    <a:masterClrMapping/>
  </p:clrMapOvr>
  <p:transition spd="slow">
    <p:fade/>
  </p:transition>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err="1">
                <a:solidFill>
                  <a:schemeClr val="bg1"/>
                </a:solidFill>
                <a:latin typeface="+mj-lt"/>
                <a:ea typeface="+mj-ea"/>
                <a:cs typeface="+mj-cs"/>
              </a:rPr>
              <a:t>Openshift</a:t>
            </a:r>
            <a:r>
              <a:rPr lang="en-US" sz="3200" b="1" kern="1200">
                <a:solidFill>
                  <a:schemeClr val="bg1"/>
                </a:solidFill>
                <a:latin typeface="+mj-lt"/>
                <a:ea typeface="+mj-ea"/>
                <a:cs typeface="+mj-cs"/>
              </a:rPr>
              <a:t> vs K8S</a:t>
            </a:r>
            <a:endParaRPr lang="en-US" sz="3200" b="1" kern="1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807F376F-B296-46ED-9188-10AD46037F46}"/>
              </a:ext>
            </a:extLst>
          </p:cNvPr>
          <p:cNvSpPr txBox="1"/>
          <p:nvPr/>
        </p:nvSpPr>
        <p:spPr>
          <a:xfrm>
            <a:off x="0" y="1810378"/>
            <a:ext cx="12042474" cy="5078313"/>
          </a:xfrm>
          <a:prstGeom prst="rect">
            <a:avLst/>
          </a:prstGeom>
          <a:noFill/>
        </p:spPr>
        <p:txBody>
          <a:bodyPr wrap="square">
            <a:spAutoFit/>
          </a:bodyPr>
          <a:lstStyle/>
          <a:p>
            <a:pPr marL="285750" indent="-285750">
              <a:buFont typeface="Arial" panose="020B0604020202020204" pitchFamily="34" charset="0"/>
              <a:buChar char="•"/>
            </a:pPr>
            <a:r>
              <a:rPr lang="fr-FR" dirty="0"/>
              <a:t>La principale distinction entre </a:t>
            </a:r>
            <a:r>
              <a:rPr lang="fr-FR" dirty="0" err="1"/>
              <a:t>OpenShift</a:t>
            </a:r>
            <a:r>
              <a:rPr lang="fr-FR" dirty="0"/>
              <a:t> et </a:t>
            </a:r>
            <a:r>
              <a:rPr lang="fr-FR" dirty="0" err="1"/>
              <a:t>Kubernetes</a:t>
            </a:r>
            <a:r>
              <a:rPr lang="fr-FR" dirty="0"/>
              <a:t> est la prise en charge par </a:t>
            </a:r>
            <a:r>
              <a:rPr lang="fr-FR" dirty="0" err="1"/>
              <a:t>OpenShift</a:t>
            </a:r>
            <a:r>
              <a:rPr lang="fr-FR" dirty="0"/>
              <a:t> des outils et des extensions.</a:t>
            </a:r>
          </a:p>
          <a:p>
            <a:endParaRPr lang="fr-FR" dirty="0"/>
          </a:p>
          <a:p>
            <a:pPr marL="285750" indent="-285750">
              <a:buFont typeface="Arial" panose="020B0604020202020204" pitchFamily="34" charset="0"/>
              <a:buChar char="•"/>
            </a:pPr>
            <a:r>
              <a:rPr lang="fr-FR" dirty="0"/>
              <a:t>Le principal outil de ligne de commande pour l'administration des clusters dans la plupart des déploiements </a:t>
            </a:r>
            <a:r>
              <a:rPr lang="fr-FR" dirty="0" err="1"/>
              <a:t>Kubernetes</a:t>
            </a:r>
            <a:r>
              <a:rPr lang="fr-FR" dirty="0"/>
              <a:t> est </a:t>
            </a:r>
            <a:r>
              <a:rPr lang="fr-FR" dirty="0" err="1"/>
              <a:t>kubectl</a:t>
            </a:r>
            <a:r>
              <a:rPr lang="fr-FR" dirty="0"/>
              <a:t>. La ligne de commande pour </a:t>
            </a:r>
            <a:r>
              <a:rPr lang="fr-FR" dirty="0" err="1"/>
              <a:t>OpenShift</a:t>
            </a:r>
            <a:r>
              <a:rPr lang="fr-FR" dirty="0"/>
              <a:t> est appelée OC. Il est comparable à </a:t>
            </a:r>
            <a:r>
              <a:rPr lang="fr-FR" dirty="0" err="1"/>
              <a:t>kubectl</a:t>
            </a:r>
            <a:r>
              <a:rPr lang="fr-FR" dirty="0"/>
              <a:t>, mais il ajoute des fonctionnalités qui rendent les tâches plus accessibles, telles que le déploiement d'images de conteneur et la journalisation de cluster.</a:t>
            </a:r>
          </a:p>
          <a:p>
            <a:endParaRPr lang="fr-FR" dirty="0"/>
          </a:p>
          <a:p>
            <a:pPr marL="285750" indent="-285750">
              <a:buFont typeface="Arial" panose="020B0604020202020204" pitchFamily="34" charset="0"/>
              <a:buChar char="•"/>
            </a:pPr>
            <a:r>
              <a:rPr lang="fr-FR" dirty="0"/>
              <a:t>Pour la gestion des journaux, </a:t>
            </a:r>
            <a:r>
              <a:rPr lang="fr-FR" dirty="0" err="1"/>
              <a:t>OpenShift</a:t>
            </a:r>
            <a:r>
              <a:rPr lang="fr-FR" dirty="0"/>
              <a:t> utilise en plus </a:t>
            </a:r>
            <a:r>
              <a:rPr lang="fr-FR" dirty="0" err="1"/>
              <a:t>Fluentd</a:t>
            </a:r>
            <a:r>
              <a:rPr lang="fr-FR" dirty="0"/>
              <a:t>, </a:t>
            </a:r>
            <a:r>
              <a:rPr lang="fr-FR" dirty="0" err="1"/>
              <a:t>Elasticsearch</a:t>
            </a:r>
            <a:r>
              <a:rPr lang="fr-FR" dirty="0"/>
              <a:t> et </a:t>
            </a:r>
            <a:r>
              <a:rPr lang="fr-FR" dirty="0" err="1"/>
              <a:t>Kibana</a:t>
            </a:r>
            <a:r>
              <a:rPr lang="fr-FR" dirty="0"/>
              <a:t>. </a:t>
            </a:r>
            <a:r>
              <a:rPr lang="fr-FR" dirty="0" err="1"/>
              <a:t>Kubernetes</a:t>
            </a:r>
            <a:r>
              <a:rPr lang="fr-FR" dirty="0"/>
              <a:t> est compatible avec ces outils et plusieurs outils de journalisation supplémentaires ; par conséquent, dans le cas de </a:t>
            </a:r>
            <a:r>
              <a:rPr lang="fr-FR" dirty="0" err="1"/>
              <a:t>Kubernetes</a:t>
            </a:r>
            <a:r>
              <a:rPr lang="fr-FR" dirty="0"/>
              <a:t>, les utilisateurs choisissent comment gérer la connexion.</a:t>
            </a:r>
          </a:p>
          <a:p>
            <a:endParaRPr lang="fr-FR" dirty="0"/>
          </a:p>
          <a:p>
            <a:pPr marL="285750" indent="-285750">
              <a:buFont typeface="Arial" panose="020B0604020202020204" pitchFamily="34" charset="0"/>
              <a:buChar char="•"/>
            </a:pPr>
            <a:r>
              <a:rPr lang="fr-FR" dirty="0" err="1"/>
              <a:t>OpenShift</a:t>
            </a:r>
            <a:r>
              <a:rPr lang="fr-FR" dirty="0"/>
              <a:t> dispose d'une console de gestion Web ; </a:t>
            </a:r>
            <a:r>
              <a:rPr lang="fr-FR" dirty="0" err="1"/>
              <a:t>Kubernetes</a:t>
            </a:r>
            <a:r>
              <a:rPr lang="fr-FR" dirty="0"/>
              <a:t> inclut une interface comparable en tant que module complémentaire facultatif, mais ce n'est pas un composant fondamental de </a:t>
            </a:r>
            <a:r>
              <a:rPr lang="fr-FR" dirty="0" err="1"/>
              <a:t>Kubernetes</a:t>
            </a:r>
            <a:r>
              <a:rPr lang="fr-FR" dirty="0"/>
              <a:t>.</a:t>
            </a:r>
          </a:p>
          <a:p>
            <a:endParaRPr lang="fr-FR" dirty="0"/>
          </a:p>
          <a:p>
            <a:pPr marL="285750" indent="-285750">
              <a:buFont typeface="Arial" panose="020B0604020202020204" pitchFamily="34" charset="0"/>
              <a:buChar char="•"/>
            </a:pPr>
            <a:r>
              <a:rPr lang="fr-FR" dirty="0"/>
              <a:t>Red Hat fournit </a:t>
            </a:r>
            <a:r>
              <a:rPr lang="fr-FR" dirty="0" err="1"/>
              <a:t>OpenShift</a:t>
            </a:r>
            <a:r>
              <a:rPr lang="fr-FR" dirty="0"/>
              <a:t> en tant que service sur plusieurs plates-formes de cloud public.</a:t>
            </a:r>
          </a:p>
          <a:p>
            <a:endParaRPr lang="fr-FR" dirty="0"/>
          </a:p>
          <a:p>
            <a:pPr marL="285750" indent="-285750">
              <a:buFont typeface="Arial" panose="020B0604020202020204" pitchFamily="34" charset="0"/>
              <a:buChar char="•"/>
            </a:pPr>
            <a:r>
              <a:rPr lang="fr-FR" dirty="0"/>
              <a:t>Les nœuds </a:t>
            </a:r>
            <a:r>
              <a:rPr lang="fr-FR" dirty="0" err="1"/>
              <a:t>OpenShift</a:t>
            </a:r>
            <a:r>
              <a:rPr lang="fr-FR" dirty="0"/>
              <a:t> doivent également être configurés avec Red Hat Enterprise Linux CoreOS, mais les nœuds </a:t>
            </a:r>
            <a:r>
              <a:rPr lang="fr-FR" dirty="0" err="1"/>
              <a:t>Kubernetes</a:t>
            </a:r>
            <a:r>
              <a:rPr lang="fr-FR" dirty="0"/>
              <a:t> peuvent faire fonctionner n'importe quel système d'exploitation basé sur Linux, y compris Windows dans le cas des nœuds de travail.</a:t>
            </a:r>
          </a:p>
        </p:txBody>
      </p:sp>
    </p:spTree>
    <p:extLst>
      <p:ext uri="{BB962C8B-B14F-4D97-AF65-F5344CB8AC3E}">
        <p14:creationId xmlns:p14="http://schemas.microsoft.com/office/powerpoint/2010/main" val="3771807403"/>
      </p:ext>
    </p:extLst>
  </p:cSld>
  <p:clrMapOvr>
    <a:masterClrMapping/>
  </p:clrMapOvr>
  <p:transition spd="slow">
    <p:fade/>
  </p:transition>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Architecture: CaaS — Docker Entreprise :</a:t>
            </a:r>
          </a:p>
        </p:txBody>
      </p:sp>
      <p:pic>
        <p:nvPicPr>
          <p:cNvPr id="1026" name="Picture 2">
            <a:extLst>
              <a:ext uri="{FF2B5EF4-FFF2-40B4-BE49-F238E27FC236}">
                <a16:creationId xmlns:a16="http://schemas.microsoft.com/office/drawing/2014/main" id="{BF175D1F-6EC0-4818-A248-E2D9D70CA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514" y="1396588"/>
            <a:ext cx="8676870" cy="534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685720"/>
      </p:ext>
    </p:extLst>
  </p:cSld>
  <p:clrMapOvr>
    <a:masterClrMapping/>
  </p:clrMapOvr>
  <p:transition spd="slow">
    <p:fade/>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Qu’est-ce que Rancher ?</a:t>
            </a:r>
          </a:p>
        </p:txBody>
      </p:sp>
      <p:sp>
        <p:nvSpPr>
          <p:cNvPr id="6" name="TextBox 5">
            <a:extLst>
              <a:ext uri="{FF2B5EF4-FFF2-40B4-BE49-F238E27FC236}">
                <a16:creationId xmlns:a16="http://schemas.microsoft.com/office/drawing/2014/main" id="{10B75BD9-0F03-43C4-9D77-D3C0F8794F63}"/>
              </a:ext>
            </a:extLst>
          </p:cNvPr>
          <p:cNvSpPr txBox="1"/>
          <p:nvPr/>
        </p:nvSpPr>
        <p:spPr>
          <a:xfrm>
            <a:off x="0" y="1601046"/>
            <a:ext cx="12192000" cy="5035353"/>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fr-FR" dirty="0"/>
              <a:t>Rancher est une pile logicielle utilisée pour gérer les clusters </a:t>
            </a:r>
            <a:r>
              <a:rPr lang="fr-FR" dirty="0" err="1"/>
              <a:t>Kubernetes</a:t>
            </a:r>
            <a:r>
              <a:rPr lang="fr-FR" dirty="0"/>
              <a:t>. Il s’agit essentiellement d’un logiciel que DevOps peut utiliser tout en adoptant l’utilisateur de conteneurs. Rancher comprend une distribution complète de </a:t>
            </a:r>
            <a:r>
              <a:rPr lang="fr-FR" dirty="0" err="1"/>
              <a:t>Kubernetes</a:t>
            </a:r>
            <a:r>
              <a:rPr lang="fr-FR" dirty="0"/>
              <a:t>, Docker </a:t>
            </a:r>
            <a:r>
              <a:rPr lang="fr-FR" dirty="0" err="1"/>
              <a:t>Swarm</a:t>
            </a:r>
            <a:r>
              <a:rPr lang="fr-FR" dirty="0"/>
              <a:t> et Apache </a:t>
            </a:r>
            <a:r>
              <a:rPr lang="fr-FR" dirty="0" err="1"/>
              <a:t>Mesos</a:t>
            </a:r>
            <a:r>
              <a:rPr lang="fr-FR" dirty="0"/>
              <a:t>, ce qui simplifie la gestion des clusters de conteneurs sur n’importe quelle plateforme en nuage.</a:t>
            </a:r>
          </a:p>
          <a:p>
            <a:pPr algn="just">
              <a:lnSpc>
                <a:spcPct val="150000"/>
              </a:lnSpc>
            </a:pPr>
            <a:r>
              <a:rPr lang="fr-FR" dirty="0"/>
              <a:t> </a:t>
            </a:r>
          </a:p>
          <a:p>
            <a:pPr marL="285750" indent="-285750" algn="just">
              <a:lnSpc>
                <a:spcPct val="150000"/>
              </a:lnSpc>
              <a:buFont typeface="Wingdings" panose="05000000000000000000" pitchFamily="2" charset="2"/>
              <a:buChar char="§"/>
            </a:pPr>
            <a:r>
              <a:rPr lang="fr-FR" dirty="0"/>
              <a:t>L’un des avantages importants de Rancher est la possibilité de gérer plusieurs clusters </a:t>
            </a:r>
            <a:r>
              <a:rPr lang="fr-FR" dirty="0" err="1"/>
              <a:t>Kubernetes</a:t>
            </a:r>
            <a:r>
              <a:rPr lang="fr-FR" dirty="0"/>
              <a:t> de manière simplifiée. Il offre une gestion simplifiée de plusieurs clusters </a:t>
            </a:r>
            <a:r>
              <a:rPr lang="fr-FR" dirty="0" err="1"/>
              <a:t>Kubernetes</a:t>
            </a:r>
            <a:r>
              <a:rPr lang="fr-FR" dirty="0"/>
              <a:t> qui peuvent être créés manuellement à l’aide de la distribution </a:t>
            </a:r>
            <a:r>
              <a:rPr lang="fr-FR" dirty="0" err="1"/>
              <a:t>Kubernetes</a:t>
            </a:r>
            <a:r>
              <a:rPr lang="fr-FR" dirty="0"/>
              <a:t> de Rancher appelée RKE (Rancher </a:t>
            </a:r>
            <a:r>
              <a:rPr lang="fr-FR" dirty="0" err="1"/>
              <a:t>Kubernetes</a:t>
            </a:r>
            <a:r>
              <a:rPr lang="fr-FR" dirty="0"/>
              <a:t> Engine) ou importés dans le panneau de gestion du gestionnaire de clusters.</a:t>
            </a:r>
          </a:p>
          <a:p>
            <a:pPr algn="just">
              <a:lnSpc>
                <a:spcPct val="150000"/>
              </a:lnSpc>
            </a:pPr>
            <a:endParaRPr lang="fr-FR" dirty="0"/>
          </a:p>
          <a:p>
            <a:pPr marL="285750" indent="-285750" algn="just">
              <a:lnSpc>
                <a:spcPct val="150000"/>
              </a:lnSpc>
              <a:buFont typeface="Wingdings" panose="05000000000000000000" pitchFamily="2" charset="2"/>
              <a:buChar char="§"/>
            </a:pPr>
            <a:r>
              <a:rPr lang="fr-FR" dirty="0"/>
              <a:t>Outre Rancher </a:t>
            </a:r>
            <a:r>
              <a:rPr lang="fr-FR" dirty="0" err="1"/>
              <a:t>Kubernetes</a:t>
            </a:r>
            <a:r>
              <a:rPr lang="fr-FR" dirty="0"/>
              <a:t> Engine (RKE), Rancher a lancé plusieurs autres projets innovants, et l’un d’entre eux est le K3S – un panneau de contrôle </a:t>
            </a:r>
            <a:r>
              <a:rPr lang="fr-FR" dirty="0" err="1"/>
              <a:t>Kubernetes</a:t>
            </a:r>
            <a:r>
              <a:rPr lang="fr-FR" dirty="0"/>
              <a:t> plus simple qui est principalement utilisé dans l’informatique périphérique.</a:t>
            </a:r>
          </a:p>
        </p:txBody>
      </p:sp>
    </p:spTree>
    <p:extLst>
      <p:ext uri="{BB962C8B-B14F-4D97-AF65-F5344CB8AC3E}">
        <p14:creationId xmlns:p14="http://schemas.microsoft.com/office/powerpoint/2010/main" val="4121273532"/>
      </p:ext>
    </p:extLst>
  </p:cSld>
  <p:clrMapOvr>
    <a:masterClrMapping/>
  </p:clrMapOvr>
  <p:transition spd="slow">
    <p:fade/>
  </p:transition>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35006" y="604568"/>
            <a:ext cx="4654297" cy="5577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891531" y="985419"/>
            <a:ext cx="3785030" cy="2947389"/>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4400" b="1" kern="1200">
                <a:solidFill>
                  <a:schemeClr val="bg1"/>
                </a:solidFill>
                <a:latin typeface="+mj-lt"/>
                <a:ea typeface="+mj-ea"/>
                <a:cs typeface="+mj-cs"/>
              </a:rPr>
              <a:t>Qu’est-ce que Rancher ?</a:t>
            </a:r>
          </a:p>
        </p:txBody>
      </p:sp>
      <p:pic>
        <p:nvPicPr>
          <p:cNvPr id="5" name="Picture 4">
            <a:extLst>
              <a:ext uri="{FF2B5EF4-FFF2-40B4-BE49-F238E27FC236}">
                <a16:creationId xmlns:a16="http://schemas.microsoft.com/office/drawing/2014/main" id="{5885A1DA-864E-4D76-AA6A-B56CBEA7A876}"/>
              </a:ext>
            </a:extLst>
          </p:cNvPr>
          <p:cNvPicPr>
            <a:picLocks noChangeAspect="1"/>
          </p:cNvPicPr>
          <p:nvPr/>
        </p:nvPicPr>
        <p:blipFill>
          <a:blip r:embed="rId2"/>
          <a:stretch>
            <a:fillRect/>
          </a:stretch>
        </p:blipFill>
        <p:spPr>
          <a:xfrm>
            <a:off x="5133086" y="-1"/>
            <a:ext cx="6754114" cy="6891955"/>
          </a:xfrm>
          <a:prstGeom prst="rect">
            <a:avLst/>
          </a:prstGeom>
        </p:spPr>
      </p:pic>
      <p:sp>
        <p:nvSpPr>
          <p:cNvPr id="3" name="AutoShape 2" descr="Architecture">
            <a:extLst>
              <a:ext uri="{FF2B5EF4-FFF2-40B4-BE49-F238E27FC236}">
                <a16:creationId xmlns:a16="http://schemas.microsoft.com/office/drawing/2014/main" id="{6A278910-1A96-4505-A42A-2F8E26535F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1631647166"/>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19</a:t>
            </a:fld>
            <a:endParaRPr lang="en-US"/>
          </a:p>
        </p:txBody>
      </p:sp>
      <p:sp>
        <p:nvSpPr>
          <p:cNvPr id="6" name="Google Shape;344;p24">
            <a:extLst>
              <a:ext uri="{FF2B5EF4-FFF2-40B4-BE49-F238E27FC236}">
                <a16:creationId xmlns:a16="http://schemas.microsoft.com/office/drawing/2014/main" id="{F5E6D99A-D036-43D6-98F7-D6A9244B7A3E}"/>
              </a:ext>
            </a:extLst>
          </p:cNvPr>
          <p:cNvSpPr txBox="1">
            <a:spLocks noGrp="1"/>
          </p:cNvSpPr>
          <p:nvPr/>
        </p:nvSpPr>
        <p:spPr>
          <a:xfrm>
            <a:off x="2152650" y="169229"/>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Stockage objet</a:t>
            </a:r>
            <a:endParaRPr lang="fr-FR" b="1" dirty="0"/>
          </a:p>
        </p:txBody>
      </p:sp>
      <p:sp>
        <p:nvSpPr>
          <p:cNvPr id="7" name="Rectangle 6">
            <a:extLst>
              <a:ext uri="{FF2B5EF4-FFF2-40B4-BE49-F238E27FC236}">
                <a16:creationId xmlns:a16="http://schemas.microsoft.com/office/drawing/2014/main" id="{DE9CFCBE-9F82-43D3-8388-0ACB161DBBE9}"/>
              </a:ext>
            </a:extLst>
          </p:cNvPr>
          <p:cNvSpPr/>
          <p:nvPr/>
        </p:nvSpPr>
        <p:spPr>
          <a:xfrm>
            <a:off x="155275" y="1005625"/>
            <a:ext cx="11852695" cy="168533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Bef>
                <a:spcPts val="1200"/>
              </a:spcBef>
            </a:pPr>
            <a:r>
              <a:rPr lang="fr-FR" sz="1600" dirty="0">
                <a:solidFill>
                  <a:schemeClr val="tx1"/>
                </a:solidFill>
                <a:latin typeface="+mn-lt"/>
              </a:rPr>
              <a:t>Les solutions de stockage objet stockent les données sous forme d’objets sur un disque. Chaque objet reçoit une clé unique (système également appelé stockage clé/valeur ou Content </a:t>
            </a:r>
            <a:r>
              <a:rPr lang="fr-FR" sz="1600" dirty="0" err="1">
                <a:solidFill>
                  <a:schemeClr val="tx1"/>
                </a:solidFill>
                <a:latin typeface="+mn-lt"/>
              </a:rPr>
              <a:t>Addressable</a:t>
            </a:r>
            <a:r>
              <a:rPr lang="fr-FR" sz="1600" dirty="0">
                <a:solidFill>
                  <a:schemeClr val="tx1"/>
                </a:solidFill>
                <a:latin typeface="+mn-lt"/>
              </a:rPr>
              <a:t> Storage). </a:t>
            </a:r>
          </a:p>
          <a:p>
            <a:pPr algn="just">
              <a:lnSpc>
                <a:spcPct val="150000"/>
              </a:lnSpc>
              <a:spcBef>
                <a:spcPts val="1200"/>
              </a:spcBef>
            </a:pPr>
            <a:r>
              <a:rPr lang="fr-FR" sz="1600" dirty="0">
                <a:solidFill>
                  <a:schemeClr val="tx1"/>
                </a:solidFill>
                <a:latin typeface="+mn-lt"/>
              </a:rPr>
              <a:t>Il vous suffit de disposer de cette clé pour accéder à l’objet (données non structurées comme un document, une photo, une vidéo ou du son). Toutes les solutions de stockage objet sont accessibles via une interface RESTful sur HTTP.</a:t>
            </a:r>
            <a:endParaRPr lang="en-US" sz="1600" dirty="0">
              <a:solidFill>
                <a:schemeClr val="tx1"/>
              </a:solidFill>
              <a:latin typeface="+mn-lt"/>
            </a:endParaRPr>
          </a:p>
        </p:txBody>
      </p:sp>
      <p:pic>
        <p:nvPicPr>
          <p:cNvPr id="1026" name="Picture 2">
            <a:extLst>
              <a:ext uri="{FF2B5EF4-FFF2-40B4-BE49-F238E27FC236}">
                <a16:creationId xmlns:a16="http://schemas.microsoft.com/office/drawing/2014/main" id="{B06B81E6-FF5A-4F75-AF50-693AD0F8A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1" y="2619375"/>
            <a:ext cx="62007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164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Caractéristiques de Rancher</a:t>
            </a:r>
          </a:p>
        </p:txBody>
      </p:sp>
      <p:sp>
        <p:nvSpPr>
          <p:cNvPr id="5" name="TextBox 4">
            <a:extLst>
              <a:ext uri="{FF2B5EF4-FFF2-40B4-BE49-F238E27FC236}">
                <a16:creationId xmlns:a16="http://schemas.microsoft.com/office/drawing/2014/main" id="{AA0344A9-4671-4EBF-BBA9-B49C712FBBCB}"/>
              </a:ext>
            </a:extLst>
          </p:cNvPr>
          <p:cNvSpPr txBox="1"/>
          <p:nvPr/>
        </p:nvSpPr>
        <p:spPr>
          <a:xfrm>
            <a:off x="235505" y="1396588"/>
            <a:ext cx="11210925" cy="5738494"/>
          </a:xfrm>
          <a:prstGeom prst="rect">
            <a:avLst/>
          </a:prstGeom>
          <a:noFill/>
        </p:spPr>
        <p:txBody>
          <a:bodyPr wrap="square">
            <a:spAutoFit/>
          </a:bodyPr>
          <a:lstStyle/>
          <a:p>
            <a:r>
              <a:rPr lang="fr-FR" sz="2000" dirty="0"/>
              <a:t>Voici quelques-unes des principales fonctionnalités de Rancher</a:t>
            </a:r>
          </a:p>
          <a:p>
            <a:endParaRPr lang="fr-FR" sz="600" dirty="0"/>
          </a:p>
          <a:p>
            <a:pPr marL="342900" indent="-342900">
              <a:lnSpc>
                <a:spcPct val="150000"/>
              </a:lnSpc>
              <a:buFont typeface="Wingdings" panose="05000000000000000000" pitchFamily="2" charset="2"/>
              <a:buChar char="§"/>
            </a:pPr>
            <a:r>
              <a:rPr lang="fr-FR" sz="2000" dirty="0"/>
              <a:t>Application catalogue Docker</a:t>
            </a:r>
          </a:p>
          <a:p>
            <a:pPr marL="342900" indent="-342900">
              <a:lnSpc>
                <a:spcPct val="150000"/>
              </a:lnSpc>
              <a:buFont typeface="Wingdings" panose="05000000000000000000" pitchFamily="2" charset="2"/>
              <a:buChar char="§"/>
            </a:pPr>
            <a:r>
              <a:rPr lang="fr-FR" sz="2000" dirty="0"/>
              <a:t>Distribution </a:t>
            </a:r>
            <a:r>
              <a:rPr lang="fr-FR" sz="2000" dirty="0" err="1"/>
              <a:t>Kubernetes</a:t>
            </a:r>
            <a:r>
              <a:rPr lang="fr-FR" sz="2000" dirty="0"/>
              <a:t> incluse</a:t>
            </a:r>
          </a:p>
          <a:p>
            <a:pPr marL="342900" indent="-342900">
              <a:lnSpc>
                <a:spcPct val="150000"/>
              </a:lnSpc>
              <a:buFont typeface="Wingdings" panose="05000000000000000000" pitchFamily="2" charset="2"/>
              <a:buChar char="§"/>
            </a:pPr>
            <a:r>
              <a:rPr lang="fr-FR" sz="2000" dirty="0"/>
              <a:t>Distribution Docker </a:t>
            </a:r>
            <a:r>
              <a:rPr lang="fr-FR" sz="2000" dirty="0" err="1"/>
              <a:t>Swarm</a:t>
            </a:r>
            <a:r>
              <a:rPr lang="fr-FR" sz="2000" dirty="0"/>
              <a:t> incluse</a:t>
            </a:r>
          </a:p>
          <a:p>
            <a:pPr marL="342900" indent="-342900">
              <a:lnSpc>
                <a:spcPct val="150000"/>
              </a:lnSpc>
              <a:buFont typeface="Wingdings" panose="05000000000000000000" pitchFamily="2" charset="2"/>
              <a:buChar char="§"/>
            </a:pPr>
            <a:r>
              <a:rPr lang="fr-FR" sz="2000" dirty="0"/>
              <a:t>Distribution </a:t>
            </a:r>
            <a:r>
              <a:rPr lang="fr-FR" sz="2000" dirty="0" err="1"/>
              <a:t>Mesos</a:t>
            </a:r>
            <a:r>
              <a:rPr lang="fr-FR" sz="2000" dirty="0"/>
              <a:t> incluse</a:t>
            </a:r>
          </a:p>
          <a:p>
            <a:pPr marL="342900" indent="-342900">
              <a:lnSpc>
                <a:spcPct val="150000"/>
              </a:lnSpc>
              <a:buFont typeface="Wingdings" panose="05000000000000000000" pitchFamily="2" charset="2"/>
              <a:buChar char="§"/>
            </a:pPr>
            <a:r>
              <a:rPr lang="fr-FR" sz="2000" dirty="0"/>
              <a:t>Gestion des infrastructures</a:t>
            </a:r>
          </a:p>
          <a:p>
            <a:pPr marL="342900" indent="-342900">
              <a:lnSpc>
                <a:spcPct val="150000"/>
              </a:lnSpc>
              <a:buFont typeface="Wingdings" panose="05000000000000000000" pitchFamily="2" charset="2"/>
              <a:buChar char="§"/>
            </a:pPr>
            <a:r>
              <a:rPr lang="fr-FR" sz="2000" dirty="0"/>
              <a:t>Voici quelques-unes des principales caractéristiques de Rancher ;</a:t>
            </a:r>
          </a:p>
          <a:p>
            <a:pPr marL="342900" indent="-342900">
              <a:lnSpc>
                <a:spcPct val="150000"/>
              </a:lnSpc>
              <a:buFont typeface="Wingdings" panose="05000000000000000000" pitchFamily="2" charset="2"/>
              <a:buChar char="§"/>
            </a:pPr>
            <a:r>
              <a:rPr lang="fr-FR" sz="2000" dirty="0"/>
              <a:t>Gérer les hôtes, déployer les conteneurs, surveiller les ressources</a:t>
            </a:r>
          </a:p>
          <a:p>
            <a:pPr marL="342900" indent="-342900">
              <a:lnSpc>
                <a:spcPct val="150000"/>
              </a:lnSpc>
              <a:buFont typeface="Wingdings" panose="05000000000000000000" pitchFamily="2" charset="2"/>
              <a:buChar char="§"/>
            </a:pPr>
            <a:r>
              <a:rPr lang="fr-FR" sz="2000" dirty="0"/>
              <a:t>Gestion des utilisateurs et collaboration</a:t>
            </a:r>
          </a:p>
          <a:p>
            <a:pPr marL="342900" indent="-342900">
              <a:lnSpc>
                <a:spcPct val="150000"/>
              </a:lnSpc>
              <a:buFont typeface="Wingdings" panose="05000000000000000000" pitchFamily="2" charset="2"/>
              <a:buChar char="§"/>
            </a:pPr>
            <a:r>
              <a:rPr lang="fr-FR" sz="2000" dirty="0"/>
              <a:t>API et outils natifs de Docker</a:t>
            </a:r>
          </a:p>
          <a:p>
            <a:pPr marL="342900" indent="-342900">
              <a:lnSpc>
                <a:spcPct val="150000"/>
              </a:lnSpc>
              <a:buFont typeface="Wingdings" panose="05000000000000000000" pitchFamily="2" charset="2"/>
              <a:buChar char="§"/>
            </a:pPr>
            <a:r>
              <a:rPr lang="fr-FR" sz="2000" dirty="0"/>
              <a:t>Surveillance et journalisation</a:t>
            </a:r>
          </a:p>
          <a:p>
            <a:pPr marL="342900" indent="-342900">
              <a:lnSpc>
                <a:spcPct val="150000"/>
              </a:lnSpc>
              <a:buFont typeface="Wingdings" panose="05000000000000000000" pitchFamily="2" charset="2"/>
              <a:buChar char="§"/>
            </a:pPr>
            <a:r>
              <a:rPr lang="fr-FR" sz="2000" dirty="0"/>
              <a:t>Connecter des conteneurs, gérer des disques, déployer des équilibreurs de charge</a:t>
            </a:r>
          </a:p>
        </p:txBody>
      </p:sp>
    </p:spTree>
    <p:extLst>
      <p:ext uri="{BB962C8B-B14F-4D97-AF65-F5344CB8AC3E}">
        <p14:creationId xmlns:p14="http://schemas.microsoft.com/office/powerpoint/2010/main" val="637637005"/>
      </p:ext>
    </p:extLst>
  </p:cSld>
  <p:clrMapOvr>
    <a:masterClrMapping/>
  </p:clrMapOvr>
  <p:transition spd="slow">
    <p:fade/>
  </p:transition>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35006" y="604568"/>
            <a:ext cx="4654297" cy="5577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435006" y="1002672"/>
            <a:ext cx="3785030" cy="2947389"/>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4400" b="1" kern="1200" dirty="0" err="1">
                <a:solidFill>
                  <a:schemeClr val="bg1"/>
                </a:solidFill>
                <a:latin typeface="+mj-lt"/>
                <a:ea typeface="+mj-ea"/>
                <a:cs typeface="+mj-cs"/>
              </a:rPr>
              <a:t>Caractéristiques</a:t>
            </a:r>
            <a:r>
              <a:rPr lang="en-US" sz="4400" b="1" kern="1200" dirty="0">
                <a:solidFill>
                  <a:schemeClr val="bg1"/>
                </a:solidFill>
                <a:latin typeface="+mj-lt"/>
                <a:ea typeface="+mj-ea"/>
                <a:cs typeface="+mj-cs"/>
              </a:rPr>
              <a:t> de Rancher</a:t>
            </a:r>
          </a:p>
        </p:txBody>
      </p:sp>
      <p:pic>
        <p:nvPicPr>
          <p:cNvPr id="2050" name="Picture 2">
            <a:extLst>
              <a:ext uri="{FF2B5EF4-FFF2-40B4-BE49-F238E27FC236}">
                <a16:creationId xmlns:a16="http://schemas.microsoft.com/office/drawing/2014/main" id="{2CF6B094-9856-4D57-ACCF-7CA5C4E303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6561" y="225006"/>
            <a:ext cx="7044564" cy="663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384742"/>
      </p:ext>
    </p:extLst>
  </p:cSld>
  <p:clrMapOvr>
    <a:masterClrMapping/>
  </p:clrMapOvr>
  <p:transition spd="slow">
    <p:fade/>
  </p:transition>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Service </a:t>
            </a:r>
            <a:r>
              <a:rPr lang="fr-FR" sz="3200" b="1" kern="1200" dirty="0" err="1">
                <a:solidFill>
                  <a:schemeClr val="bg1"/>
                </a:solidFill>
                <a:latin typeface="+mj-lt"/>
                <a:ea typeface="+mj-ea"/>
                <a:cs typeface="+mj-cs"/>
              </a:rPr>
              <a:t>Mesh</a:t>
            </a:r>
            <a:endParaRPr lang="fr-FR" sz="3200" b="1" kern="1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5293757"/>
          </a:xfrm>
          <a:prstGeom prst="rect">
            <a:avLst/>
          </a:prstGeom>
          <a:noFill/>
        </p:spPr>
        <p:txBody>
          <a:bodyPr wrap="square">
            <a:spAutoFit/>
          </a:bodyPr>
          <a:lstStyle/>
          <a:p>
            <a:pPr marL="285750" indent="-285750">
              <a:buFont typeface="Arial" panose="020B0604020202020204" pitchFamily="34" charset="0"/>
              <a:buChar char="•"/>
            </a:pPr>
            <a:r>
              <a:rPr lang="fr-FR" sz="2000" dirty="0"/>
              <a:t>Le terme service </a:t>
            </a:r>
            <a:r>
              <a:rPr lang="fr-FR" sz="2000" dirty="0" err="1"/>
              <a:t>mesh</a:t>
            </a:r>
            <a:r>
              <a:rPr lang="fr-FR" sz="2000" dirty="0"/>
              <a:t> est souvent utilisé pour décrire le réseau de </a:t>
            </a:r>
            <a:r>
              <a:rPr lang="fr-FR" sz="2000" dirty="0" err="1"/>
              <a:t>microservices</a:t>
            </a:r>
            <a:r>
              <a:rPr lang="fr-FR" sz="2000" dirty="0"/>
              <a:t> qui composent ces applications et les interactions entre elles.</a:t>
            </a:r>
          </a:p>
          <a:p>
            <a:pPr marL="285750" indent="-285750">
              <a:buFont typeface="Arial" panose="020B0604020202020204" pitchFamily="34" charset="0"/>
              <a:buChar char="•"/>
            </a:pPr>
            <a:r>
              <a:rPr lang="fr-FR" sz="2000" dirty="0"/>
              <a:t> À mesure qu'un service </a:t>
            </a:r>
            <a:r>
              <a:rPr lang="fr-FR" sz="2000" dirty="0" err="1"/>
              <a:t>mesh</a:t>
            </a:r>
            <a:r>
              <a:rPr lang="fr-FR" sz="2000" dirty="0"/>
              <a:t> augmente en taille et en complexité, il peut devenir plus difficile à comprendre et à gérer.</a:t>
            </a:r>
          </a:p>
          <a:p>
            <a:endParaRPr lang="fr-FR" sz="2000" dirty="0"/>
          </a:p>
          <a:p>
            <a:pPr marL="285750" indent="-285750">
              <a:buFont typeface="Arial" panose="020B0604020202020204" pitchFamily="34" charset="0"/>
              <a:buChar char="•"/>
            </a:pPr>
            <a:r>
              <a:rPr lang="fr-FR" sz="2000" dirty="0"/>
              <a:t> Ses exigences peuvent inclure:</a:t>
            </a:r>
          </a:p>
          <a:p>
            <a:pPr marL="285750" indent="-285750">
              <a:buFont typeface="Wingdings" panose="05000000000000000000" pitchFamily="2" charset="2"/>
              <a:buChar char="ü"/>
            </a:pPr>
            <a:r>
              <a:rPr lang="fr-FR" sz="2000" dirty="0"/>
              <a:t> la découverte,</a:t>
            </a:r>
          </a:p>
          <a:p>
            <a:pPr marL="285750" indent="-285750">
              <a:buFont typeface="Wingdings" panose="05000000000000000000" pitchFamily="2" charset="2"/>
              <a:buChar char="ü"/>
            </a:pPr>
            <a:r>
              <a:rPr lang="fr-FR" sz="2000" dirty="0"/>
              <a:t> l'équilibrage de charge, </a:t>
            </a:r>
          </a:p>
          <a:p>
            <a:pPr marL="285750" indent="-285750">
              <a:buFont typeface="Wingdings" panose="05000000000000000000" pitchFamily="2" charset="2"/>
              <a:buChar char="ü"/>
            </a:pPr>
            <a:r>
              <a:rPr lang="fr-FR" sz="2000" dirty="0"/>
              <a:t>la reprise après incident, </a:t>
            </a:r>
          </a:p>
          <a:p>
            <a:pPr marL="285750" indent="-285750">
              <a:buFont typeface="Wingdings" panose="05000000000000000000" pitchFamily="2" charset="2"/>
              <a:buChar char="ü"/>
            </a:pPr>
            <a:r>
              <a:rPr lang="fr-FR" sz="2000" dirty="0"/>
              <a:t>les métriques et la surveillance,</a:t>
            </a:r>
          </a:p>
          <a:p>
            <a:endParaRPr lang="fr-FR" sz="2000" dirty="0"/>
          </a:p>
          <a:p>
            <a:r>
              <a:rPr lang="fr-FR" sz="2000" dirty="0"/>
              <a:t>On fait face Souvent des exigences opérationnelles plus complexes telles que:</a:t>
            </a:r>
          </a:p>
          <a:p>
            <a:pPr marL="285750" indent="-285750">
              <a:buFont typeface="Wingdings" panose="05000000000000000000" pitchFamily="2" charset="2"/>
              <a:buChar char="ü"/>
            </a:pPr>
            <a:r>
              <a:rPr lang="fr-FR" sz="2000" dirty="0"/>
              <a:t>les tests A/B, </a:t>
            </a:r>
          </a:p>
          <a:p>
            <a:pPr marL="285750" indent="-285750">
              <a:buFont typeface="Wingdings" panose="05000000000000000000" pitchFamily="2" charset="2"/>
              <a:buChar char="ü"/>
            </a:pPr>
            <a:r>
              <a:rPr lang="fr-FR" sz="2000" dirty="0"/>
              <a:t>les versions Canary, </a:t>
            </a:r>
          </a:p>
          <a:p>
            <a:pPr marL="285750" indent="-285750">
              <a:buFont typeface="Wingdings" panose="05000000000000000000" pitchFamily="2" charset="2"/>
              <a:buChar char="ü"/>
            </a:pPr>
            <a:r>
              <a:rPr lang="fr-FR" sz="2000" dirty="0"/>
              <a:t>la limitation du débit,</a:t>
            </a:r>
          </a:p>
          <a:p>
            <a:pPr marL="285750" indent="-285750">
              <a:buFont typeface="Wingdings" panose="05000000000000000000" pitchFamily="2" charset="2"/>
              <a:buChar char="ü"/>
            </a:pPr>
            <a:r>
              <a:rPr lang="fr-FR" sz="2000" dirty="0"/>
              <a:t> le contrôle d'accès</a:t>
            </a:r>
          </a:p>
          <a:p>
            <a:pPr marL="285750" indent="-285750">
              <a:buFont typeface="Wingdings" panose="05000000000000000000" pitchFamily="2" charset="2"/>
              <a:buChar char="ü"/>
            </a:pPr>
            <a:r>
              <a:rPr lang="fr-FR" sz="2000" dirty="0"/>
              <a:t> l'authentification de bout en bout.</a:t>
            </a:r>
          </a:p>
        </p:txBody>
      </p:sp>
    </p:spTree>
    <p:extLst>
      <p:ext uri="{BB962C8B-B14F-4D97-AF65-F5344CB8AC3E}">
        <p14:creationId xmlns:p14="http://schemas.microsoft.com/office/powerpoint/2010/main" val="2916866329"/>
      </p:ext>
    </p:extLst>
  </p:cSld>
  <p:clrMapOvr>
    <a:masterClrMapping/>
  </p:clrMapOvr>
  <p:transition spd="slow">
    <p:fade/>
  </p:transition>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Service </a:t>
            </a:r>
            <a:r>
              <a:rPr lang="fr-FR" sz="3200" b="1" kern="1200" dirty="0" err="1">
                <a:solidFill>
                  <a:schemeClr val="bg1"/>
                </a:solidFill>
                <a:latin typeface="+mj-lt"/>
                <a:ea typeface="+mj-ea"/>
                <a:cs typeface="+mj-cs"/>
              </a:rPr>
              <a:t>Mesh</a:t>
            </a:r>
            <a:endParaRPr lang="fr-FR" sz="3200" b="1" kern="1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5355312"/>
          </a:xfrm>
          <a:prstGeom prst="rect">
            <a:avLst/>
          </a:prstGeom>
          <a:noFill/>
        </p:spPr>
        <p:txBody>
          <a:bodyPr wrap="square">
            <a:spAutoFit/>
          </a:bodyPr>
          <a:lstStyle/>
          <a:p>
            <a:pPr marL="285750" indent="-285750" algn="just">
              <a:buFont typeface="Arial" panose="020B0604020202020204" pitchFamily="34" charset="0"/>
              <a:buChar char="•"/>
            </a:pPr>
            <a:r>
              <a:rPr lang="fr-FR" sz="1900" dirty="0" err="1"/>
              <a:t>Istio</a:t>
            </a:r>
            <a:r>
              <a:rPr lang="fr-FR" sz="1900" dirty="0"/>
              <a:t> est un outil qui fournit une solution complète pour répondre aux diverses exigences des applications de </a:t>
            </a:r>
            <a:r>
              <a:rPr lang="fr-FR" sz="1900" dirty="0" err="1"/>
              <a:t>microservices</a:t>
            </a:r>
            <a:r>
              <a:rPr lang="fr-FR" sz="1900" dirty="0"/>
              <a:t> en fournissant des informations comportementales et un contrôle opérationnel sur le maillage de services dans son ensemble. Il fournit un certain nombre de fonctionnalités clés de manière uniforme sur un réseau de services :</a:t>
            </a:r>
          </a:p>
          <a:p>
            <a:pPr marL="285750" indent="-285750" algn="just">
              <a:buFont typeface="Arial" panose="020B0604020202020204" pitchFamily="34" charset="0"/>
              <a:buChar char="•"/>
            </a:pPr>
            <a:endParaRPr lang="fr-FR" sz="1900" dirty="0"/>
          </a:p>
          <a:p>
            <a:pPr marL="342900" indent="-342900" algn="just">
              <a:buFont typeface="Arial" panose="020B0604020202020204" pitchFamily="34" charset="0"/>
              <a:buChar char="•"/>
            </a:pPr>
            <a:r>
              <a:rPr lang="fr-FR" sz="1900" b="1" dirty="0"/>
              <a:t>Gestion du trafic : </a:t>
            </a:r>
            <a:r>
              <a:rPr lang="fr-FR" sz="1900" dirty="0"/>
              <a:t>contrôlez le flux de trafic et les appels API entre les services, fiabilisez les appels et renforcez la robustesse du réseau face à des conditions défavorables.</a:t>
            </a:r>
          </a:p>
          <a:p>
            <a:pPr marL="342900" indent="-342900" algn="just">
              <a:buFont typeface="Arial" panose="020B0604020202020204" pitchFamily="34" charset="0"/>
              <a:buChar char="•"/>
            </a:pPr>
            <a:endParaRPr lang="fr-FR" sz="1900" dirty="0"/>
          </a:p>
          <a:p>
            <a:pPr marL="342900" indent="-342900" algn="just">
              <a:buFont typeface="Arial" panose="020B0604020202020204" pitchFamily="34" charset="0"/>
              <a:buChar char="•"/>
            </a:pPr>
            <a:r>
              <a:rPr lang="fr-FR" sz="1900" b="1" dirty="0"/>
              <a:t>Observabilité : </a:t>
            </a:r>
            <a:r>
              <a:rPr lang="fr-FR" sz="1900" dirty="0"/>
              <a:t>comprendre les dépendances entre les services et la nature et le flux du trafic entre eux, offrant la possibilité d'identifier rapidement les problèmes.</a:t>
            </a:r>
          </a:p>
          <a:p>
            <a:pPr marL="342900" indent="-342900" algn="just">
              <a:buFont typeface="Arial" panose="020B0604020202020204" pitchFamily="34" charset="0"/>
              <a:buChar char="•"/>
            </a:pPr>
            <a:endParaRPr lang="fr-FR" sz="1900" dirty="0"/>
          </a:p>
          <a:p>
            <a:pPr marL="342900" indent="-342900" algn="just">
              <a:buFont typeface="Arial" panose="020B0604020202020204" pitchFamily="34" charset="0"/>
              <a:buChar char="•"/>
            </a:pPr>
            <a:r>
              <a:rPr lang="fr-FR" sz="1900" b="1" dirty="0"/>
              <a:t>Application des politiques : </a:t>
            </a:r>
            <a:r>
              <a:rPr lang="fr-FR" sz="1900" dirty="0"/>
              <a:t>appliquez une politique organisationnelle à l'interaction entre les services, assurez-vous que les politiques d'accès sont appliquées et que les ressources sont équitablement réparties entre les consommateurs. Les changements de politique sont effectués en configurant le maillage, et non en modifiant les codes d'application.</a:t>
            </a:r>
          </a:p>
          <a:p>
            <a:pPr marL="342900" indent="-342900" algn="just">
              <a:buFont typeface="Arial" panose="020B0604020202020204" pitchFamily="34" charset="0"/>
              <a:buChar char="•"/>
            </a:pPr>
            <a:endParaRPr lang="fr-FR" sz="1900" dirty="0"/>
          </a:p>
          <a:p>
            <a:pPr marL="342900" indent="-342900" algn="just">
              <a:buFont typeface="Arial" panose="020B0604020202020204" pitchFamily="34" charset="0"/>
              <a:buChar char="•"/>
            </a:pPr>
            <a:r>
              <a:rPr lang="fr-FR" sz="1900" b="1" dirty="0"/>
              <a:t>Identité et sécurité du service : </a:t>
            </a:r>
            <a:r>
              <a:rPr lang="fr-FR" sz="1900" dirty="0"/>
              <a:t>fournir des services dans le maillage avec une identité vérifiable et fournir la possibilité de protéger le trafic de service lorsqu'il circule sur des réseaux de différents degrés de confiance.</a:t>
            </a:r>
          </a:p>
        </p:txBody>
      </p:sp>
    </p:spTree>
    <p:extLst>
      <p:ext uri="{BB962C8B-B14F-4D97-AF65-F5344CB8AC3E}">
        <p14:creationId xmlns:p14="http://schemas.microsoft.com/office/powerpoint/2010/main" val="1325302176"/>
      </p:ext>
    </p:extLst>
  </p:cSld>
  <p:clrMapOvr>
    <a:masterClrMapping/>
  </p:clrMapOvr>
  <p:transition spd="slow">
    <p:fade/>
  </p:transition>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Stratégie de conteneur d'entreprise</a:t>
            </a: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4467057"/>
          </a:xfrm>
          <a:prstGeom prst="rect">
            <a:avLst/>
          </a:prstGeom>
          <a:noFill/>
        </p:spPr>
        <p:txBody>
          <a:bodyPr wrap="square">
            <a:spAutoFit/>
          </a:bodyPr>
          <a:lstStyle/>
          <a:p>
            <a:pPr algn="just">
              <a:lnSpc>
                <a:spcPct val="150000"/>
              </a:lnSpc>
            </a:pPr>
            <a:r>
              <a:rPr lang="fr-FR" sz="2400" dirty="0"/>
              <a:t>Dans un modèle CaaS, les conteneurs et les clusters sont fournis en tant que service qui peut être déployé dans des centres de données sur site ou sur le cloud.</a:t>
            </a:r>
          </a:p>
          <a:p>
            <a:pPr algn="just">
              <a:lnSpc>
                <a:spcPct val="150000"/>
              </a:lnSpc>
            </a:pPr>
            <a:endParaRPr lang="fr-FR" sz="2400" dirty="0"/>
          </a:p>
          <a:p>
            <a:pPr algn="just">
              <a:lnSpc>
                <a:spcPct val="150000"/>
              </a:lnSpc>
            </a:pPr>
            <a:r>
              <a:rPr lang="fr-FR" sz="2400" dirty="0"/>
              <a:t>Domaines de considérations :</a:t>
            </a:r>
          </a:p>
          <a:p>
            <a:pPr marL="457200" indent="-457200" algn="just">
              <a:lnSpc>
                <a:spcPct val="150000"/>
              </a:lnSpc>
              <a:buFont typeface="+mj-lt"/>
              <a:buAutoNum type="arabicPeriod"/>
            </a:pPr>
            <a:r>
              <a:rPr lang="fr-FR" sz="2400" dirty="0"/>
              <a:t>Architecture</a:t>
            </a:r>
          </a:p>
          <a:p>
            <a:pPr marL="457200" indent="-457200" algn="just">
              <a:lnSpc>
                <a:spcPct val="150000"/>
              </a:lnSpc>
              <a:buFont typeface="+mj-lt"/>
              <a:buAutoNum type="arabicPeriod"/>
            </a:pPr>
            <a:r>
              <a:rPr lang="fr-FR" sz="2400" dirty="0"/>
              <a:t>Mise en œuvre</a:t>
            </a:r>
          </a:p>
          <a:p>
            <a:pPr marL="457200" indent="-457200" algn="just">
              <a:lnSpc>
                <a:spcPct val="150000"/>
              </a:lnSpc>
              <a:buFont typeface="+mj-lt"/>
              <a:buAutoNum type="arabicPeriod"/>
            </a:pPr>
            <a:r>
              <a:rPr lang="fr-FR" sz="2400" dirty="0"/>
              <a:t>Outillage</a:t>
            </a:r>
          </a:p>
          <a:p>
            <a:pPr marL="457200" indent="-457200" algn="just">
              <a:lnSpc>
                <a:spcPct val="150000"/>
              </a:lnSpc>
              <a:buFont typeface="+mj-lt"/>
              <a:buAutoNum type="arabicPeriod"/>
            </a:pPr>
            <a:r>
              <a:rPr lang="fr-FR" sz="2400" dirty="0"/>
              <a:t>Gouvernance</a:t>
            </a:r>
          </a:p>
        </p:txBody>
      </p:sp>
    </p:spTree>
    <p:extLst>
      <p:ext uri="{BB962C8B-B14F-4D97-AF65-F5344CB8AC3E}">
        <p14:creationId xmlns:p14="http://schemas.microsoft.com/office/powerpoint/2010/main" val="609583649"/>
      </p:ext>
    </p:extLst>
  </p:cSld>
  <p:clrMapOvr>
    <a:masterClrMapping/>
  </p:clrMapOvr>
  <p:transition spd="slow">
    <p:fade/>
  </p:transition>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i="0" u="none" strike="noStrike" kern="1200">
                <a:solidFill>
                  <a:schemeClr val="tx1"/>
                </a:solidFill>
                <a:effectLst/>
                <a:latin typeface="+mj-lt"/>
                <a:ea typeface="+mj-ea"/>
                <a:cs typeface="+mj-cs"/>
              </a:rPr>
              <a:t>L’impact du CaaS en entreprise</a:t>
            </a:r>
            <a:endParaRPr lang="en-US" sz="72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0894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Stratégie : questions exploratoires</a:t>
            </a: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5035353"/>
          </a:xfrm>
          <a:prstGeom prst="rect">
            <a:avLst/>
          </a:prstGeom>
          <a:noFill/>
        </p:spPr>
        <p:txBody>
          <a:bodyPr wrap="square">
            <a:spAutoFit/>
          </a:bodyPr>
          <a:lstStyle/>
          <a:p>
            <a:pPr algn="just">
              <a:lnSpc>
                <a:spcPct val="150000"/>
              </a:lnSpc>
            </a:pPr>
            <a:r>
              <a:rPr lang="fr-FR" b="1" dirty="0"/>
              <a:t>Les conteneurs qui ne sont pas bien gérés créent le chaos:</a:t>
            </a:r>
            <a:endParaRPr lang="fr-FR" dirty="0"/>
          </a:p>
          <a:p>
            <a:pPr marL="342900" indent="-342900" algn="just">
              <a:lnSpc>
                <a:spcPct val="150000"/>
              </a:lnSpc>
              <a:buFont typeface="Arial" panose="020B0604020202020204" pitchFamily="34" charset="0"/>
              <a:buChar char="•"/>
            </a:pPr>
            <a:r>
              <a:rPr lang="fr-FR" dirty="0"/>
              <a:t>Combien de conteneurs avez-vous actuellement? Comment le savez-vous?</a:t>
            </a:r>
          </a:p>
          <a:p>
            <a:pPr marL="342900" indent="-342900" algn="just">
              <a:lnSpc>
                <a:spcPct val="150000"/>
              </a:lnSpc>
              <a:buFont typeface="Arial" panose="020B0604020202020204" pitchFamily="34" charset="0"/>
              <a:buChar char="•"/>
            </a:pPr>
            <a:r>
              <a:rPr lang="fr-FR" dirty="0"/>
              <a:t>Combien de temps faut-il pour fournir les conteneurs?</a:t>
            </a:r>
          </a:p>
          <a:p>
            <a:pPr marL="342900" indent="-342900" algn="just">
              <a:lnSpc>
                <a:spcPct val="150000"/>
              </a:lnSpc>
              <a:buFont typeface="Arial" panose="020B0604020202020204" pitchFamily="34" charset="0"/>
              <a:buChar char="•"/>
            </a:pPr>
            <a:r>
              <a:rPr lang="fr-FR" dirty="0"/>
              <a:t>Comment échelonnez-vous le déploiement des conteneurs?</a:t>
            </a:r>
          </a:p>
          <a:p>
            <a:pPr marL="342900" indent="-342900" algn="just">
              <a:lnSpc>
                <a:spcPct val="150000"/>
              </a:lnSpc>
              <a:buFont typeface="Arial" panose="020B0604020202020204" pitchFamily="34" charset="0"/>
              <a:buChar char="•"/>
            </a:pPr>
            <a:r>
              <a:rPr lang="fr-FR" dirty="0"/>
              <a:t>Comment gérez-vous les conteneurs? Comment assurez-vous leur haute disponibilité? Comment faites-vous</a:t>
            </a:r>
          </a:p>
          <a:p>
            <a:pPr marL="342900" indent="-342900" algn="just">
              <a:lnSpc>
                <a:spcPct val="150000"/>
              </a:lnSpc>
              <a:buFont typeface="Arial" panose="020B0604020202020204" pitchFamily="34" charset="0"/>
              <a:buChar char="•"/>
            </a:pPr>
            <a:r>
              <a:rPr lang="fr-FR" dirty="0"/>
              <a:t>vous faites l’équilibrage de vos conteneurs?</a:t>
            </a:r>
          </a:p>
          <a:p>
            <a:pPr marL="342900" indent="-342900" algn="just">
              <a:lnSpc>
                <a:spcPct val="150000"/>
              </a:lnSpc>
              <a:buFont typeface="Arial" panose="020B0604020202020204" pitchFamily="34" charset="0"/>
              <a:buChar char="•"/>
            </a:pPr>
            <a:r>
              <a:rPr lang="fr-FR" dirty="0"/>
              <a:t>Comment garder les données ou les applications dans ces conteneurs sécurisés ? Quelle est la sécurité</a:t>
            </a:r>
          </a:p>
          <a:p>
            <a:pPr marL="342900" indent="-342900" algn="just">
              <a:lnSpc>
                <a:spcPct val="150000"/>
              </a:lnSpc>
              <a:buFont typeface="Arial" panose="020B0604020202020204" pitchFamily="34" charset="0"/>
              <a:buChar char="•"/>
            </a:pPr>
            <a:r>
              <a:rPr lang="fr-FR" dirty="0"/>
              <a:t>risque que pose l’utilisation de conteneurs pour votre entreprise?</a:t>
            </a:r>
          </a:p>
          <a:p>
            <a:pPr marL="342900" indent="-342900" algn="just">
              <a:lnSpc>
                <a:spcPct val="150000"/>
              </a:lnSpc>
              <a:buFont typeface="Arial" panose="020B0604020202020204" pitchFamily="34" charset="0"/>
              <a:buChar char="•"/>
            </a:pPr>
            <a:r>
              <a:rPr lang="fr-FR" dirty="0"/>
              <a:t>Où conservez-vous les images sécurisées des conteneurs ? Comment gérez-vous votre conteneur</a:t>
            </a:r>
          </a:p>
          <a:p>
            <a:pPr marL="342900" indent="-342900" algn="just">
              <a:lnSpc>
                <a:spcPct val="150000"/>
              </a:lnSpc>
              <a:buFont typeface="Arial" panose="020B0604020202020204" pitchFamily="34" charset="0"/>
              <a:buChar char="•"/>
            </a:pPr>
            <a:r>
              <a:rPr lang="fr-FR" dirty="0"/>
              <a:t>dépôt/registre? Les images du conteneur sont-elles signées?</a:t>
            </a:r>
          </a:p>
          <a:p>
            <a:pPr marL="342900" indent="-342900" algn="just">
              <a:lnSpc>
                <a:spcPct val="150000"/>
              </a:lnSpc>
              <a:buFont typeface="Arial" panose="020B0604020202020204" pitchFamily="34" charset="0"/>
              <a:buChar char="•"/>
            </a:pPr>
            <a:r>
              <a:rPr lang="fr-FR" dirty="0"/>
              <a:t>Quelle est l’incidence de l’étalement des conteneurs sur vos activités?</a:t>
            </a:r>
          </a:p>
          <a:p>
            <a:pPr marL="342900" indent="-342900" algn="just">
              <a:lnSpc>
                <a:spcPct val="150000"/>
              </a:lnSpc>
              <a:buFont typeface="Arial" panose="020B0604020202020204" pitchFamily="34" charset="0"/>
              <a:buChar char="•"/>
            </a:pPr>
            <a:r>
              <a:rPr lang="fr-FR" dirty="0"/>
              <a:t>Combien de frais généraux ces conteneurs créent-ils?</a:t>
            </a:r>
          </a:p>
        </p:txBody>
      </p:sp>
    </p:spTree>
    <p:extLst>
      <p:ext uri="{BB962C8B-B14F-4D97-AF65-F5344CB8AC3E}">
        <p14:creationId xmlns:p14="http://schemas.microsoft.com/office/powerpoint/2010/main" val="923052636"/>
      </p:ext>
    </p:extLst>
  </p:cSld>
  <p:clrMapOvr>
    <a:masterClrMapping/>
  </p:clrMapOvr>
  <p:transition spd="slow">
    <p:fade/>
  </p:transition>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Stratégie : questions exploratoires</a:t>
            </a: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4619854"/>
          </a:xfrm>
          <a:prstGeom prst="rect">
            <a:avLst/>
          </a:prstGeom>
          <a:noFill/>
        </p:spPr>
        <p:txBody>
          <a:bodyPr wrap="square">
            <a:spAutoFit/>
          </a:bodyPr>
          <a:lstStyle/>
          <a:p>
            <a:pPr algn="just">
              <a:lnSpc>
                <a:spcPct val="150000"/>
              </a:lnSpc>
            </a:pPr>
            <a:r>
              <a:rPr lang="fr-FR" b="1" dirty="0"/>
              <a:t>DIY </a:t>
            </a:r>
            <a:r>
              <a:rPr lang="fr-FR" b="1" dirty="0" err="1"/>
              <a:t>Kubernetes</a:t>
            </a:r>
            <a:r>
              <a:rPr lang="fr-FR" b="1" dirty="0"/>
              <a:t> n’est pas facile à implémenter ou à entretenir</a:t>
            </a:r>
          </a:p>
          <a:p>
            <a:pPr algn="just">
              <a:lnSpc>
                <a:spcPct val="150000"/>
              </a:lnSpc>
            </a:pPr>
            <a:endParaRPr lang="fr-FR" b="1" dirty="0"/>
          </a:p>
          <a:p>
            <a:pPr marL="285750" indent="-285750" algn="just">
              <a:lnSpc>
                <a:spcPct val="150000"/>
              </a:lnSpc>
              <a:buFont typeface="Wingdings" panose="05000000000000000000" pitchFamily="2" charset="2"/>
              <a:buChar char="§"/>
            </a:pPr>
            <a:r>
              <a:rPr lang="fr-FR" dirty="0"/>
              <a:t>Que fait la IT aujourd’hui pour appuyer l’utilisation des conteneurs comme application-livraison?</a:t>
            </a:r>
          </a:p>
          <a:p>
            <a:pPr marL="285750" indent="-285750" algn="just">
              <a:lnSpc>
                <a:spcPct val="150000"/>
              </a:lnSpc>
              <a:buFont typeface="Wingdings" panose="05000000000000000000" pitchFamily="2" charset="2"/>
              <a:buChar char="§"/>
            </a:pPr>
            <a:r>
              <a:rPr lang="fr-FR" dirty="0"/>
              <a:t>Qu’est-ce que les développeurs ont demandé aux IT de faire pour eux?</a:t>
            </a:r>
          </a:p>
          <a:p>
            <a:pPr marL="285750" indent="-285750" algn="just">
              <a:lnSpc>
                <a:spcPct val="150000"/>
              </a:lnSpc>
              <a:buFont typeface="Wingdings" panose="05000000000000000000" pitchFamily="2" charset="2"/>
              <a:buChar char="§"/>
            </a:pPr>
            <a:r>
              <a:rPr lang="fr-FR" dirty="0"/>
              <a:t>Comment les développeurs hébergent-ils les services de conteneurs? Quels registres utilisent-ils? </a:t>
            </a:r>
          </a:p>
          <a:p>
            <a:pPr marL="285750" indent="-285750" algn="just">
              <a:lnSpc>
                <a:spcPct val="150000"/>
              </a:lnSpc>
              <a:buFont typeface="Wingdings" panose="05000000000000000000" pitchFamily="2" charset="2"/>
              <a:buChar char="§"/>
            </a:pPr>
            <a:r>
              <a:rPr lang="fr-FR" dirty="0"/>
              <a:t>Avez-vous rencontré des problèmes à cet égard?</a:t>
            </a:r>
          </a:p>
          <a:p>
            <a:pPr marL="285750" indent="-285750" algn="just">
              <a:lnSpc>
                <a:spcPct val="150000"/>
              </a:lnSpc>
              <a:buFont typeface="Wingdings" panose="05000000000000000000" pitchFamily="2" charset="2"/>
              <a:buChar char="§"/>
            </a:pPr>
            <a:r>
              <a:rPr lang="fr-FR" dirty="0"/>
              <a:t>À quelle fréquence les conteneurs sont-ils branchés à l’environnement de production sans vérification?</a:t>
            </a:r>
          </a:p>
          <a:p>
            <a:pPr marL="285750" indent="-285750" algn="just">
              <a:lnSpc>
                <a:spcPct val="150000"/>
              </a:lnSpc>
              <a:buFont typeface="Wingdings" panose="05000000000000000000" pitchFamily="2" charset="2"/>
              <a:buChar char="§"/>
            </a:pPr>
            <a:r>
              <a:rPr lang="fr-FR" dirty="0"/>
              <a:t>les problèmes de conformité et de sécurité liés à la TI? Quels problèmes avez-vous eus?</a:t>
            </a:r>
          </a:p>
          <a:p>
            <a:pPr marL="285750" indent="-285750" algn="just">
              <a:lnSpc>
                <a:spcPct val="150000"/>
              </a:lnSpc>
              <a:buFont typeface="Wingdings" panose="05000000000000000000" pitchFamily="2" charset="2"/>
              <a:buChar char="§"/>
            </a:pPr>
            <a:r>
              <a:rPr lang="fr-FR" dirty="0"/>
              <a:t>Dans quelle mesure votre plateforme de gestion de conteneurs </a:t>
            </a:r>
            <a:r>
              <a:rPr lang="fr-FR" dirty="0" err="1"/>
              <a:t>Kubernetes</a:t>
            </a:r>
            <a:r>
              <a:rPr lang="fr-FR" dirty="0"/>
              <a:t> est-elle automatisée ?</a:t>
            </a:r>
          </a:p>
          <a:p>
            <a:pPr marL="285750" indent="-285750" algn="just">
              <a:lnSpc>
                <a:spcPct val="150000"/>
              </a:lnSpc>
              <a:buFont typeface="Wingdings" panose="05000000000000000000" pitchFamily="2" charset="2"/>
              <a:buChar char="§"/>
            </a:pPr>
            <a:r>
              <a:rPr lang="fr-FR" dirty="0"/>
              <a:t>Dans quelle mesure êtes-vous en mesure d’offrir du self-service à vos développeurs ?</a:t>
            </a:r>
          </a:p>
          <a:p>
            <a:pPr marL="285750" indent="-285750" algn="just">
              <a:lnSpc>
                <a:spcPct val="150000"/>
              </a:lnSpc>
              <a:buFont typeface="Wingdings" panose="05000000000000000000" pitchFamily="2" charset="2"/>
              <a:buChar char="§"/>
            </a:pPr>
            <a:r>
              <a:rPr lang="fr-FR" dirty="0"/>
              <a:t>À quelle fréquence devez-vous changer ou mettre à jour votre plateforme de gestion de conteneurs?</a:t>
            </a:r>
          </a:p>
        </p:txBody>
      </p:sp>
    </p:spTree>
    <p:extLst>
      <p:ext uri="{BB962C8B-B14F-4D97-AF65-F5344CB8AC3E}">
        <p14:creationId xmlns:p14="http://schemas.microsoft.com/office/powerpoint/2010/main" val="413110711"/>
      </p:ext>
    </p:extLst>
  </p:cSld>
  <p:clrMapOvr>
    <a:masterClrMapping/>
  </p:clrMapOvr>
  <p:transition spd="slow">
    <p:fade/>
  </p:transition>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Stratégie : questions exploratoires</a:t>
            </a: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4619854"/>
          </a:xfrm>
          <a:prstGeom prst="rect">
            <a:avLst/>
          </a:prstGeom>
          <a:noFill/>
        </p:spPr>
        <p:txBody>
          <a:bodyPr wrap="square">
            <a:spAutoFit/>
          </a:bodyPr>
          <a:lstStyle/>
          <a:p>
            <a:pPr algn="just">
              <a:lnSpc>
                <a:spcPct val="150000"/>
              </a:lnSpc>
            </a:pPr>
            <a:r>
              <a:rPr lang="fr-FR" b="1" dirty="0"/>
              <a:t>DIY </a:t>
            </a:r>
            <a:r>
              <a:rPr lang="fr-FR" b="1" dirty="0" err="1"/>
              <a:t>Kubernetes</a:t>
            </a:r>
            <a:r>
              <a:rPr lang="fr-FR" b="1" dirty="0"/>
              <a:t> n’est pas facile à implémenter ou à entretenir</a:t>
            </a:r>
          </a:p>
          <a:p>
            <a:pPr algn="just">
              <a:lnSpc>
                <a:spcPct val="150000"/>
              </a:lnSpc>
            </a:pPr>
            <a:endParaRPr lang="fr-FR" b="1" dirty="0"/>
          </a:p>
          <a:p>
            <a:pPr marL="285750" indent="-285750" algn="just">
              <a:lnSpc>
                <a:spcPct val="150000"/>
              </a:lnSpc>
              <a:buFont typeface="Wingdings" panose="05000000000000000000" pitchFamily="2" charset="2"/>
              <a:buChar char="§"/>
            </a:pPr>
            <a:r>
              <a:rPr lang="fr-FR" dirty="0"/>
              <a:t>Que fait la IT aujourd’hui pour appuyer l’utilisation des conteneurs comme application-livraison?</a:t>
            </a:r>
          </a:p>
          <a:p>
            <a:pPr marL="285750" indent="-285750" algn="just">
              <a:lnSpc>
                <a:spcPct val="150000"/>
              </a:lnSpc>
              <a:buFont typeface="Wingdings" panose="05000000000000000000" pitchFamily="2" charset="2"/>
              <a:buChar char="§"/>
            </a:pPr>
            <a:r>
              <a:rPr lang="fr-FR" dirty="0"/>
              <a:t>Qu’est-ce que les développeurs ont demandé aux IT de faire pour eux?</a:t>
            </a:r>
          </a:p>
          <a:p>
            <a:pPr marL="285750" indent="-285750" algn="just">
              <a:lnSpc>
                <a:spcPct val="150000"/>
              </a:lnSpc>
              <a:buFont typeface="Wingdings" panose="05000000000000000000" pitchFamily="2" charset="2"/>
              <a:buChar char="§"/>
            </a:pPr>
            <a:r>
              <a:rPr lang="fr-FR" dirty="0"/>
              <a:t>Comment les développeurs hébergent-ils les services de conteneurs? Quels registres utilisent-ils? </a:t>
            </a:r>
          </a:p>
          <a:p>
            <a:pPr marL="285750" indent="-285750" algn="just">
              <a:lnSpc>
                <a:spcPct val="150000"/>
              </a:lnSpc>
              <a:buFont typeface="Wingdings" panose="05000000000000000000" pitchFamily="2" charset="2"/>
              <a:buChar char="§"/>
            </a:pPr>
            <a:r>
              <a:rPr lang="fr-FR" dirty="0"/>
              <a:t>Avez-vous rencontré des problèmes à cet égard?</a:t>
            </a:r>
          </a:p>
          <a:p>
            <a:pPr marL="285750" indent="-285750" algn="just">
              <a:lnSpc>
                <a:spcPct val="150000"/>
              </a:lnSpc>
              <a:buFont typeface="Wingdings" panose="05000000000000000000" pitchFamily="2" charset="2"/>
              <a:buChar char="§"/>
            </a:pPr>
            <a:r>
              <a:rPr lang="fr-FR" dirty="0"/>
              <a:t>À quelle fréquence les conteneurs sont-ils branchés à l’environnement de production sans vérification?</a:t>
            </a:r>
          </a:p>
          <a:p>
            <a:pPr marL="285750" indent="-285750" algn="just">
              <a:lnSpc>
                <a:spcPct val="150000"/>
              </a:lnSpc>
              <a:buFont typeface="Wingdings" panose="05000000000000000000" pitchFamily="2" charset="2"/>
              <a:buChar char="§"/>
            </a:pPr>
            <a:r>
              <a:rPr lang="fr-FR" dirty="0"/>
              <a:t>les problèmes de conformité et de sécurité liés à la TI? Quels problèmes avez-vous eus?</a:t>
            </a:r>
          </a:p>
          <a:p>
            <a:pPr marL="285750" indent="-285750" algn="just">
              <a:lnSpc>
                <a:spcPct val="150000"/>
              </a:lnSpc>
              <a:buFont typeface="Wingdings" panose="05000000000000000000" pitchFamily="2" charset="2"/>
              <a:buChar char="§"/>
            </a:pPr>
            <a:r>
              <a:rPr lang="fr-FR" dirty="0"/>
              <a:t>Dans quelle mesure votre plateforme de gestion de conteneurs </a:t>
            </a:r>
            <a:r>
              <a:rPr lang="fr-FR" dirty="0" err="1"/>
              <a:t>Kubernetes</a:t>
            </a:r>
            <a:r>
              <a:rPr lang="fr-FR" dirty="0"/>
              <a:t> est-elle automatisée ?</a:t>
            </a:r>
          </a:p>
          <a:p>
            <a:pPr marL="285750" indent="-285750" algn="just">
              <a:lnSpc>
                <a:spcPct val="150000"/>
              </a:lnSpc>
              <a:buFont typeface="Wingdings" panose="05000000000000000000" pitchFamily="2" charset="2"/>
              <a:buChar char="§"/>
            </a:pPr>
            <a:r>
              <a:rPr lang="fr-FR" dirty="0"/>
              <a:t>Dans quelle mesure êtes-vous en mesure d’offrir du self-service à vos développeurs ?</a:t>
            </a:r>
          </a:p>
          <a:p>
            <a:pPr marL="285750" indent="-285750" algn="just">
              <a:lnSpc>
                <a:spcPct val="150000"/>
              </a:lnSpc>
              <a:buFont typeface="Wingdings" panose="05000000000000000000" pitchFamily="2" charset="2"/>
              <a:buChar char="§"/>
            </a:pPr>
            <a:r>
              <a:rPr lang="fr-FR" dirty="0"/>
              <a:t>À quelle fréquence devez-vous changer ou mettre à jour votre plateforme de gestion de conteneurs?</a:t>
            </a:r>
          </a:p>
        </p:txBody>
      </p:sp>
    </p:spTree>
    <p:extLst>
      <p:ext uri="{BB962C8B-B14F-4D97-AF65-F5344CB8AC3E}">
        <p14:creationId xmlns:p14="http://schemas.microsoft.com/office/powerpoint/2010/main" val="1808081229"/>
      </p:ext>
    </p:extLst>
  </p:cSld>
  <p:clrMapOvr>
    <a:masterClrMapping/>
  </p:clrMapOvr>
  <p:transition spd="slow">
    <p:fade/>
  </p:transition>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Stratégie : questions exploratoires</a:t>
            </a: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4619854"/>
          </a:xfrm>
          <a:prstGeom prst="rect">
            <a:avLst/>
          </a:prstGeom>
          <a:noFill/>
        </p:spPr>
        <p:txBody>
          <a:bodyPr wrap="square">
            <a:spAutoFit/>
          </a:bodyPr>
          <a:lstStyle/>
          <a:p>
            <a:pPr algn="just">
              <a:lnSpc>
                <a:spcPct val="150000"/>
              </a:lnSpc>
            </a:pPr>
            <a:r>
              <a:rPr lang="fr-FR" b="1" dirty="0"/>
              <a:t>Blocage des fournisseurs</a:t>
            </a:r>
          </a:p>
          <a:p>
            <a:pPr algn="just">
              <a:lnSpc>
                <a:spcPct val="150000"/>
              </a:lnSpc>
            </a:pPr>
            <a:endParaRPr lang="fr-FR" b="1" dirty="0"/>
          </a:p>
          <a:p>
            <a:pPr marL="285750" indent="-285750" algn="just">
              <a:lnSpc>
                <a:spcPct val="150000"/>
              </a:lnSpc>
              <a:buFont typeface="Wingdings" panose="05000000000000000000" pitchFamily="2" charset="2"/>
              <a:buChar char="§"/>
            </a:pPr>
            <a:r>
              <a:rPr lang="fr-FR" dirty="0"/>
              <a:t>Dans quelle mesure le fournisseur de plateforme de gestion des conteneurs que vous envisagez ou utilisez est-il bien établi?</a:t>
            </a:r>
          </a:p>
          <a:p>
            <a:pPr marL="285750" indent="-285750" algn="just">
              <a:lnSpc>
                <a:spcPct val="150000"/>
              </a:lnSpc>
              <a:buFont typeface="Wingdings" panose="05000000000000000000" pitchFamily="2" charset="2"/>
              <a:buChar char="§"/>
            </a:pPr>
            <a:r>
              <a:rPr lang="fr-FR" dirty="0"/>
              <a:t>Si vous avez choisi un fournisseur de plate-forme de gestion de conteneurs non-</a:t>
            </a:r>
            <a:r>
              <a:rPr lang="fr-FR" dirty="0" err="1"/>
              <a:t>Kubenetes</a:t>
            </a:r>
            <a:r>
              <a:rPr lang="fr-FR" dirty="0"/>
              <a:t>, quelle est la taille</a:t>
            </a:r>
          </a:p>
          <a:p>
            <a:pPr marL="285750" indent="-285750" algn="just">
              <a:lnSpc>
                <a:spcPct val="150000"/>
              </a:lnSpc>
              <a:buFont typeface="Wingdings" panose="05000000000000000000" pitchFamily="2" charset="2"/>
              <a:buChar char="§"/>
            </a:pPr>
            <a:r>
              <a:rPr lang="fr-FR" dirty="0"/>
              <a:t>leur communauté de développeurs? En ont-ils un? Dans quelle mesure les applications sont-elles éprouvées?</a:t>
            </a:r>
          </a:p>
          <a:p>
            <a:pPr marL="285750" indent="-285750" algn="just">
              <a:lnSpc>
                <a:spcPct val="150000"/>
              </a:lnSpc>
              <a:buFont typeface="Wingdings" panose="05000000000000000000" pitchFamily="2" charset="2"/>
              <a:buChar char="§"/>
            </a:pPr>
            <a:r>
              <a:rPr lang="fr-FR" dirty="0"/>
              <a:t>Si vous avez choisi un fournisseur de plate-forme de gestion de conteneurs </a:t>
            </a:r>
            <a:r>
              <a:rPr lang="fr-FR" dirty="0" err="1"/>
              <a:t>Kubernetes</a:t>
            </a:r>
            <a:r>
              <a:rPr lang="fr-FR" dirty="0"/>
              <a:t> est leur solution ? </a:t>
            </a:r>
          </a:p>
          <a:p>
            <a:pPr marL="285750" indent="-285750" algn="just">
              <a:lnSpc>
                <a:spcPct val="150000"/>
              </a:lnSpc>
              <a:buFont typeface="Wingdings" panose="05000000000000000000" pitchFamily="2" charset="2"/>
              <a:buChar char="§"/>
            </a:pPr>
            <a:r>
              <a:rPr lang="fr-FR" dirty="0"/>
              <a:t>Combien de variantes Linux différentes vos développeurs peuvent-ils utiliser pour construire des conteneurs ?</a:t>
            </a:r>
          </a:p>
          <a:p>
            <a:pPr marL="285750" indent="-285750" algn="just">
              <a:lnSpc>
                <a:spcPct val="150000"/>
              </a:lnSpc>
              <a:buFont typeface="Wingdings" panose="05000000000000000000" pitchFamily="2" charset="2"/>
              <a:buChar char="§"/>
            </a:pPr>
            <a:r>
              <a:rPr lang="fr-FR" dirty="0"/>
              <a:t>Dans quelle mesure utilisez-vous ou envisagez-vous une solution « cadre » à l’heure actuelle?</a:t>
            </a:r>
          </a:p>
          <a:p>
            <a:pPr marL="285750" indent="-285750" algn="just">
              <a:lnSpc>
                <a:spcPct val="150000"/>
              </a:lnSpc>
              <a:buFont typeface="Wingdings" panose="05000000000000000000" pitchFamily="2" charset="2"/>
              <a:buChar char="§"/>
            </a:pPr>
            <a:r>
              <a:rPr lang="fr-FR" dirty="0"/>
              <a:t>comparaison avec ce que vous êtes ou seriez en train de payer pour cela? De combien avez-vous besoin? </a:t>
            </a:r>
          </a:p>
          <a:p>
            <a:pPr marL="285750" indent="-285750" algn="just">
              <a:lnSpc>
                <a:spcPct val="150000"/>
              </a:lnSpc>
              <a:buFont typeface="Wingdings" panose="05000000000000000000" pitchFamily="2" charset="2"/>
              <a:buChar char="§"/>
            </a:pPr>
            <a:r>
              <a:rPr lang="fr-FR" dirty="0"/>
              <a:t>Juste une plateforme de gestion des conteneurs? Une plateforme d’applications en nuage à part entière (PaaS)? Les deux?</a:t>
            </a:r>
          </a:p>
          <a:p>
            <a:pPr marL="285750" indent="-285750" algn="just">
              <a:lnSpc>
                <a:spcPct val="150000"/>
              </a:lnSpc>
              <a:buFont typeface="Wingdings" panose="05000000000000000000" pitchFamily="2" charset="2"/>
              <a:buChar char="§"/>
            </a:pPr>
            <a:r>
              <a:rPr lang="fr-FR" dirty="0"/>
              <a:t>Dans quelle mesure avez-vous besoin d’une gestion intégrée des processus pour de multiples modèles de développement?</a:t>
            </a:r>
          </a:p>
        </p:txBody>
      </p:sp>
    </p:spTree>
    <p:extLst>
      <p:ext uri="{BB962C8B-B14F-4D97-AF65-F5344CB8AC3E}">
        <p14:creationId xmlns:p14="http://schemas.microsoft.com/office/powerpoint/2010/main" val="222038817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838200" y="365126"/>
            <a:ext cx="10515600" cy="886900"/>
          </a:xfrm>
        </p:spPr>
        <p:txBody>
          <a:bodyPr>
            <a:normAutofit/>
          </a:bodyPr>
          <a:lstStyle/>
          <a:p>
            <a:pPr algn="ctr"/>
            <a:r>
              <a:rPr lang="fr-FR" sz="3600" b="1" i="0" u="none" strike="noStrike" baseline="0" dirty="0">
                <a:solidFill>
                  <a:srgbClr val="000000"/>
                </a:solidFill>
                <a:latin typeface="Segoe UI Symbol" panose="020B0502040204020203" pitchFamily="34" charset="0"/>
              </a:rPr>
              <a:t>Plan de la formation</a:t>
            </a:r>
            <a:endParaRPr lang="fr-FR" sz="7200" b="1" dirty="0"/>
          </a:p>
        </p:txBody>
      </p:sp>
      <p:sp>
        <p:nvSpPr>
          <p:cNvPr id="6" name="TextBox 5">
            <a:extLst>
              <a:ext uri="{FF2B5EF4-FFF2-40B4-BE49-F238E27FC236}">
                <a16:creationId xmlns:a16="http://schemas.microsoft.com/office/drawing/2014/main" id="{5D2ED8AC-3646-4648-90AA-A04F630E0B8E}"/>
              </a:ext>
            </a:extLst>
          </p:cNvPr>
          <p:cNvSpPr txBox="1"/>
          <p:nvPr/>
        </p:nvSpPr>
        <p:spPr>
          <a:xfrm>
            <a:off x="255557" y="1424554"/>
            <a:ext cx="11680885" cy="4651723"/>
          </a:xfrm>
          <a:prstGeom prst="rect">
            <a:avLst/>
          </a:prstGeom>
          <a:noFill/>
        </p:spPr>
        <p:txBody>
          <a:bodyPr wrap="square">
            <a:spAutoFit/>
          </a:bodyPr>
          <a:lstStyle/>
          <a:p>
            <a:r>
              <a:rPr lang="fr-FR" sz="2400" b="1" dirty="0"/>
              <a:t>1 - Les fondamentaux:</a:t>
            </a:r>
          </a:p>
          <a:p>
            <a:endParaRPr lang="fr-FR" sz="2400" b="1" dirty="0"/>
          </a:p>
          <a:p>
            <a:pPr marL="342900" indent="-342900">
              <a:lnSpc>
                <a:spcPct val="150000"/>
              </a:lnSpc>
              <a:buFont typeface="Wingdings" panose="05000000000000000000" pitchFamily="2" charset="2"/>
              <a:buChar char="§"/>
            </a:pPr>
            <a:r>
              <a:rPr lang="fr-FR" sz="2400" b="1" dirty="0"/>
              <a:t>Les briques du Cloud </a:t>
            </a:r>
            <a:r>
              <a:rPr lang="fr-FR" sz="2400" b="1" dirty="0" err="1"/>
              <a:t>Computing</a:t>
            </a:r>
            <a:r>
              <a:rPr lang="fr-FR" sz="2400" b="1" dirty="0"/>
              <a:t> : SaaS, PaaS, IaaS.</a:t>
            </a:r>
          </a:p>
          <a:p>
            <a:pPr marL="342900" indent="-342900">
              <a:lnSpc>
                <a:spcPct val="150000"/>
              </a:lnSpc>
              <a:buFont typeface="Wingdings" panose="05000000000000000000" pitchFamily="2" charset="2"/>
              <a:buChar char="§"/>
            </a:pPr>
            <a:r>
              <a:rPr lang="fr-FR" sz="2400" b="1" dirty="0"/>
              <a:t>Stockage objet et bloc. </a:t>
            </a:r>
          </a:p>
          <a:p>
            <a:pPr marL="342900" indent="-342900">
              <a:lnSpc>
                <a:spcPct val="150000"/>
              </a:lnSpc>
              <a:buFont typeface="Wingdings" panose="05000000000000000000" pitchFamily="2" charset="2"/>
              <a:buChar char="§"/>
            </a:pPr>
            <a:r>
              <a:rPr lang="fr-FR" sz="2400" b="1" dirty="0"/>
              <a:t>Cloud privé, public, hybride : problématique du lock-in.</a:t>
            </a:r>
          </a:p>
          <a:p>
            <a:pPr marL="342900" indent="-342900">
              <a:lnSpc>
                <a:spcPct val="150000"/>
              </a:lnSpc>
              <a:buFont typeface="Wingdings" panose="05000000000000000000" pitchFamily="2" charset="2"/>
              <a:buChar char="§"/>
            </a:pPr>
            <a:r>
              <a:rPr lang="fr-FR" sz="2400" b="1" dirty="0"/>
              <a:t>Architecture élastique, </a:t>
            </a:r>
            <a:r>
              <a:rPr lang="fr-FR" sz="2400" b="1" dirty="0" err="1"/>
              <a:t>Cattle</a:t>
            </a:r>
            <a:r>
              <a:rPr lang="fr-FR" sz="2400" b="1" dirty="0"/>
              <a:t> versus Pet, Infrastructure as Code.</a:t>
            </a:r>
          </a:p>
          <a:p>
            <a:pPr marL="342900" indent="-342900">
              <a:lnSpc>
                <a:spcPct val="150000"/>
              </a:lnSpc>
              <a:buFont typeface="Wingdings" panose="05000000000000000000" pitchFamily="2" charset="2"/>
              <a:buChar char="§"/>
            </a:pPr>
            <a:r>
              <a:rPr lang="fr-FR" sz="2400" b="1" dirty="0"/>
              <a:t>Le positionnement des Containers par rapport à la virtualisation.</a:t>
            </a:r>
          </a:p>
          <a:p>
            <a:pPr marL="342900" indent="-342900">
              <a:lnSpc>
                <a:spcPct val="150000"/>
              </a:lnSpc>
              <a:buFont typeface="Wingdings" panose="05000000000000000000" pitchFamily="2" charset="2"/>
              <a:buChar char="§"/>
            </a:pPr>
            <a:r>
              <a:rPr lang="fr-FR" sz="2400" b="1" dirty="0"/>
              <a:t>Le développement de l’écosystème par la CNCF Cloud Native </a:t>
            </a:r>
            <a:r>
              <a:rPr lang="fr-FR" sz="2400" b="1" dirty="0" err="1"/>
              <a:t>Computing</a:t>
            </a:r>
            <a:r>
              <a:rPr lang="fr-FR" sz="2400" b="1" dirty="0"/>
              <a:t> </a:t>
            </a:r>
            <a:r>
              <a:rPr lang="fr-FR" sz="2400" b="1" dirty="0" err="1"/>
              <a:t>Foundation</a:t>
            </a:r>
            <a:r>
              <a:rPr lang="fr-FR" sz="2400" b="1" dirty="0"/>
              <a:t>.</a:t>
            </a:r>
          </a:p>
          <a:p>
            <a:pPr marL="342900" indent="-342900">
              <a:lnSpc>
                <a:spcPct val="150000"/>
              </a:lnSpc>
              <a:buFont typeface="Wingdings" panose="05000000000000000000" pitchFamily="2" charset="2"/>
              <a:buChar char="§"/>
            </a:pPr>
            <a:r>
              <a:rPr lang="fr-FR" sz="2400" b="1" dirty="0"/>
              <a:t>L’impact du CaaS sur la culture DevOps.</a:t>
            </a:r>
          </a:p>
        </p:txBody>
      </p:sp>
    </p:spTree>
    <p:extLst>
      <p:ext uri="{BB962C8B-B14F-4D97-AF65-F5344CB8AC3E}">
        <p14:creationId xmlns:p14="http://schemas.microsoft.com/office/powerpoint/2010/main" val="1171653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20</a:t>
            </a:fld>
            <a:endParaRPr lang="en-US"/>
          </a:p>
        </p:txBody>
      </p:sp>
      <p:sp>
        <p:nvSpPr>
          <p:cNvPr id="6" name="Google Shape;344;p24">
            <a:extLst>
              <a:ext uri="{FF2B5EF4-FFF2-40B4-BE49-F238E27FC236}">
                <a16:creationId xmlns:a16="http://schemas.microsoft.com/office/drawing/2014/main" id="{F5E6D99A-D036-43D6-98F7-D6A9244B7A3E}"/>
              </a:ext>
            </a:extLst>
          </p:cNvPr>
          <p:cNvSpPr txBox="1">
            <a:spLocks noGrp="1"/>
          </p:cNvSpPr>
          <p:nvPr/>
        </p:nvSpPr>
        <p:spPr>
          <a:xfrm>
            <a:off x="2152650" y="169229"/>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Stockage block</a:t>
            </a:r>
            <a:endParaRPr lang="fr-FR" b="1" dirty="0"/>
          </a:p>
        </p:txBody>
      </p:sp>
      <p:sp>
        <p:nvSpPr>
          <p:cNvPr id="7" name="Rectangle 6">
            <a:extLst>
              <a:ext uri="{FF2B5EF4-FFF2-40B4-BE49-F238E27FC236}">
                <a16:creationId xmlns:a16="http://schemas.microsoft.com/office/drawing/2014/main" id="{DE9CFCBE-9F82-43D3-8388-0ACB161DBBE9}"/>
              </a:ext>
            </a:extLst>
          </p:cNvPr>
          <p:cNvSpPr/>
          <p:nvPr/>
        </p:nvSpPr>
        <p:spPr>
          <a:xfrm>
            <a:off x="271973" y="1077653"/>
            <a:ext cx="11648049" cy="1685333"/>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Bef>
                <a:spcPts val="1200"/>
              </a:spcBef>
            </a:pPr>
            <a:r>
              <a:rPr lang="fr-FR" sz="1600" dirty="0">
                <a:solidFill>
                  <a:schemeClr val="tx1"/>
                </a:solidFill>
                <a:latin typeface="+mn-lt"/>
              </a:rPr>
              <a:t>La base de tous les types de stockage externes est le stockage bloc. Avec ce type de stockage, les données sont stockées sous forme d’octets (8 bits) et organisées en segments ayant chacun sa propre adresse.</a:t>
            </a:r>
          </a:p>
          <a:p>
            <a:pPr algn="just">
              <a:lnSpc>
                <a:spcPct val="150000"/>
              </a:lnSpc>
              <a:spcBef>
                <a:spcPts val="1200"/>
              </a:spcBef>
            </a:pPr>
            <a:r>
              <a:rPr lang="fr-FR" sz="1600" dirty="0">
                <a:solidFill>
                  <a:schemeClr val="tx1"/>
                </a:solidFill>
                <a:latin typeface="+mn-lt"/>
              </a:rPr>
              <a:t>C’est la forme de stockage la plus brute, un peu comme une ardoise vierge pour des logiciels système tels que les bases de données et les systèmes d’exploitation. </a:t>
            </a:r>
            <a:endParaRPr lang="en-US" sz="1600" dirty="0">
              <a:solidFill>
                <a:schemeClr val="tx1"/>
              </a:solidFill>
              <a:latin typeface="+mn-lt"/>
            </a:endParaRPr>
          </a:p>
        </p:txBody>
      </p:sp>
      <p:pic>
        <p:nvPicPr>
          <p:cNvPr id="3074" name="Picture 2">
            <a:extLst>
              <a:ext uri="{FF2B5EF4-FFF2-40B4-BE49-F238E27FC236}">
                <a16:creationId xmlns:a16="http://schemas.microsoft.com/office/drawing/2014/main" id="{B94BFCD2-4E89-467A-BBA7-98B8C90AB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2" y="2619375"/>
            <a:ext cx="619125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379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Stratégie : questions exploratoires</a:t>
            </a:r>
          </a:p>
        </p:txBody>
      </p:sp>
      <p:sp>
        <p:nvSpPr>
          <p:cNvPr id="6" name="TextBox 5">
            <a:extLst>
              <a:ext uri="{FF2B5EF4-FFF2-40B4-BE49-F238E27FC236}">
                <a16:creationId xmlns:a16="http://schemas.microsoft.com/office/drawing/2014/main" id="{807F376F-B296-46ED-9188-10AD46037F46}"/>
              </a:ext>
            </a:extLst>
          </p:cNvPr>
          <p:cNvSpPr txBox="1"/>
          <p:nvPr/>
        </p:nvSpPr>
        <p:spPr>
          <a:xfrm>
            <a:off x="0" y="1564243"/>
            <a:ext cx="12042474" cy="4619854"/>
          </a:xfrm>
          <a:prstGeom prst="rect">
            <a:avLst/>
          </a:prstGeom>
          <a:noFill/>
        </p:spPr>
        <p:txBody>
          <a:bodyPr wrap="square">
            <a:spAutoFit/>
          </a:bodyPr>
          <a:lstStyle/>
          <a:p>
            <a:pPr algn="just">
              <a:lnSpc>
                <a:spcPct val="150000"/>
              </a:lnSpc>
            </a:pPr>
            <a:r>
              <a:rPr lang="fr-FR" b="1" dirty="0"/>
              <a:t>Blocage des fournisseurs</a:t>
            </a:r>
          </a:p>
          <a:p>
            <a:pPr algn="just">
              <a:lnSpc>
                <a:spcPct val="150000"/>
              </a:lnSpc>
            </a:pPr>
            <a:endParaRPr lang="fr-FR" b="1" dirty="0"/>
          </a:p>
          <a:p>
            <a:pPr marL="285750" indent="-285750" algn="just">
              <a:lnSpc>
                <a:spcPct val="150000"/>
              </a:lnSpc>
              <a:buFont typeface="Wingdings" panose="05000000000000000000" pitchFamily="2" charset="2"/>
              <a:buChar char="§"/>
            </a:pPr>
            <a:r>
              <a:rPr lang="fr-FR" dirty="0"/>
              <a:t>Dans quelle mesure le fournisseur de plateforme de gestion des conteneurs que vous envisagez ou utilisez est-il bien établi?</a:t>
            </a:r>
          </a:p>
          <a:p>
            <a:pPr marL="285750" indent="-285750" algn="just">
              <a:lnSpc>
                <a:spcPct val="150000"/>
              </a:lnSpc>
              <a:buFont typeface="Wingdings" panose="05000000000000000000" pitchFamily="2" charset="2"/>
              <a:buChar char="§"/>
            </a:pPr>
            <a:r>
              <a:rPr lang="fr-FR" dirty="0"/>
              <a:t>Si vous avez choisi un fournisseur de plate-forme de gestion de conteneurs non-</a:t>
            </a:r>
            <a:r>
              <a:rPr lang="fr-FR" dirty="0" err="1"/>
              <a:t>Kubenetes</a:t>
            </a:r>
            <a:r>
              <a:rPr lang="fr-FR" dirty="0"/>
              <a:t>, quelle est la taille</a:t>
            </a:r>
          </a:p>
          <a:p>
            <a:pPr marL="285750" indent="-285750" algn="just">
              <a:lnSpc>
                <a:spcPct val="150000"/>
              </a:lnSpc>
              <a:buFont typeface="Wingdings" panose="05000000000000000000" pitchFamily="2" charset="2"/>
              <a:buChar char="§"/>
            </a:pPr>
            <a:r>
              <a:rPr lang="fr-FR" dirty="0"/>
              <a:t>leur communauté de développeurs? En ont-ils un? Dans quelle mesure les applications sont-elles éprouvées?</a:t>
            </a:r>
          </a:p>
          <a:p>
            <a:pPr marL="285750" indent="-285750" algn="just">
              <a:lnSpc>
                <a:spcPct val="150000"/>
              </a:lnSpc>
              <a:buFont typeface="Wingdings" panose="05000000000000000000" pitchFamily="2" charset="2"/>
              <a:buChar char="§"/>
            </a:pPr>
            <a:r>
              <a:rPr lang="fr-FR" dirty="0"/>
              <a:t>Si vous avez choisi un fournisseur de plate-forme de gestion de conteneurs </a:t>
            </a:r>
            <a:r>
              <a:rPr lang="fr-FR" dirty="0" err="1"/>
              <a:t>Kubernetes</a:t>
            </a:r>
            <a:r>
              <a:rPr lang="fr-FR" dirty="0"/>
              <a:t> est leur solution ? </a:t>
            </a:r>
          </a:p>
          <a:p>
            <a:pPr marL="285750" indent="-285750" algn="just">
              <a:lnSpc>
                <a:spcPct val="150000"/>
              </a:lnSpc>
              <a:buFont typeface="Wingdings" panose="05000000000000000000" pitchFamily="2" charset="2"/>
              <a:buChar char="§"/>
            </a:pPr>
            <a:r>
              <a:rPr lang="fr-FR" dirty="0"/>
              <a:t>Combien de variantes Linux différentes vos développeurs peuvent-ils utiliser pour construire des conteneurs ?</a:t>
            </a:r>
          </a:p>
          <a:p>
            <a:pPr marL="285750" indent="-285750" algn="just">
              <a:lnSpc>
                <a:spcPct val="150000"/>
              </a:lnSpc>
              <a:buFont typeface="Wingdings" panose="05000000000000000000" pitchFamily="2" charset="2"/>
              <a:buChar char="§"/>
            </a:pPr>
            <a:r>
              <a:rPr lang="fr-FR" dirty="0"/>
              <a:t>Dans quelle mesure utilisez-vous ou envisagez-vous une solution « cadre » à l’heure actuelle?</a:t>
            </a:r>
          </a:p>
          <a:p>
            <a:pPr marL="285750" indent="-285750" algn="just">
              <a:lnSpc>
                <a:spcPct val="150000"/>
              </a:lnSpc>
              <a:buFont typeface="Wingdings" panose="05000000000000000000" pitchFamily="2" charset="2"/>
              <a:buChar char="§"/>
            </a:pPr>
            <a:r>
              <a:rPr lang="fr-FR" dirty="0"/>
              <a:t>comparaison avec ce que vous êtes ou seriez en train de payer pour cela? De combien avez-vous besoin? </a:t>
            </a:r>
          </a:p>
          <a:p>
            <a:pPr marL="285750" indent="-285750" algn="just">
              <a:lnSpc>
                <a:spcPct val="150000"/>
              </a:lnSpc>
              <a:buFont typeface="Wingdings" panose="05000000000000000000" pitchFamily="2" charset="2"/>
              <a:buChar char="§"/>
            </a:pPr>
            <a:r>
              <a:rPr lang="fr-FR" dirty="0"/>
              <a:t>Juste une plateforme de gestion des conteneurs? Une plateforme d’applications en nuage à part entière (PaaS)? Les deux?</a:t>
            </a:r>
          </a:p>
          <a:p>
            <a:pPr marL="285750" indent="-285750" algn="just">
              <a:lnSpc>
                <a:spcPct val="150000"/>
              </a:lnSpc>
              <a:buFont typeface="Wingdings" panose="05000000000000000000" pitchFamily="2" charset="2"/>
              <a:buChar char="§"/>
            </a:pPr>
            <a:r>
              <a:rPr lang="fr-FR" dirty="0"/>
              <a:t>Dans quelle mesure avez-vous besoin d’une gestion intégrée des processus pour de multiples modèles de développement?</a:t>
            </a:r>
          </a:p>
        </p:txBody>
      </p:sp>
    </p:spTree>
    <p:extLst>
      <p:ext uri="{BB962C8B-B14F-4D97-AF65-F5344CB8AC3E}">
        <p14:creationId xmlns:p14="http://schemas.microsoft.com/office/powerpoint/2010/main" val="712244989"/>
      </p:ext>
    </p:extLst>
  </p:cSld>
  <p:clrMapOvr>
    <a:masterClrMapping/>
  </p:clrMapOvr>
  <p:transition spd="slow">
    <p:fade/>
  </p:transition>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8" name="Rectangle 157">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D6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6463E5-1B1E-4B7C-B6A4-A680F4B57D41}"/>
              </a:ext>
            </a:extLst>
          </p:cNvPr>
          <p:cNvPicPr>
            <a:picLocks noChangeAspect="1"/>
          </p:cNvPicPr>
          <p:nvPr/>
        </p:nvPicPr>
        <p:blipFill>
          <a:blip r:embed="rId3"/>
          <a:stretch>
            <a:fillRect/>
          </a:stretch>
        </p:blipFill>
        <p:spPr>
          <a:xfrm>
            <a:off x="5468548" y="93856"/>
            <a:ext cx="6539422" cy="6670287"/>
          </a:xfrm>
          <a:prstGeom prst="rect">
            <a:avLst/>
          </a:prstGeom>
        </p:spPr>
      </p:pic>
      <p:sp>
        <p:nvSpPr>
          <p:cNvPr id="344" name="Google Shape;344;p24"/>
          <p:cNvSpPr txBox="1">
            <a:spLocks noGrp="1"/>
          </p:cNvSpPr>
          <p:nvPr>
            <p:ph type="title"/>
          </p:nvPr>
        </p:nvSpPr>
        <p:spPr>
          <a:xfrm>
            <a:off x="0" y="552091"/>
            <a:ext cx="5468548" cy="5831456"/>
          </a:xfrm>
          <a:prstGeom prst="rect">
            <a:avLst/>
          </a:prstGeom>
        </p:spPr>
        <p:txBody>
          <a:bodyPr spcFirstLastPara="1" vert="horz" lIns="91440" tIns="45720" rIns="91440" bIns="45720" rtlCol="0" anchor="ctr" anchorCtr="0">
            <a:normAutofit/>
          </a:bodyPr>
          <a:lstStyle/>
          <a:p>
            <a:pPr lvl="0">
              <a:buClr>
                <a:schemeClr val="dk1"/>
              </a:buClr>
              <a:buSzPts val="3300"/>
            </a:pPr>
            <a:r>
              <a:rPr lang="en-US" sz="3100" b="1" kern="1200" dirty="0">
                <a:solidFill>
                  <a:srgbClr val="FFFFFF"/>
                </a:solidFill>
                <a:latin typeface="+mj-lt"/>
                <a:ea typeface="+mj-ea"/>
                <a:cs typeface="+mj-cs"/>
              </a:rPr>
              <a:t>1- </a:t>
            </a:r>
            <a:r>
              <a:rPr lang="en-US" sz="3100" b="1" kern="1200" dirty="0" err="1">
                <a:solidFill>
                  <a:srgbClr val="FFFFFF"/>
                </a:solidFill>
                <a:latin typeface="+mj-lt"/>
                <a:ea typeface="+mj-ea"/>
                <a:cs typeface="+mj-cs"/>
              </a:rPr>
              <a:t>Moderniser</a:t>
            </a:r>
            <a:r>
              <a:rPr lang="en-US" sz="3100" b="1" kern="1200" dirty="0">
                <a:solidFill>
                  <a:srgbClr val="FFFFFF"/>
                </a:solidFill>
                <a:latin typeface="+mj-lt"/>
                <a:ea typeface="+mj-ea"/>
                <a:cs typeface="+mj-cs"/>
              </a:rPr>
              <a:t> </a:t>
            </a:r>
            <a:r>
              <a:rPr lang="en-US" sz="3100" b="1" kern="1200" dirty="0" err="1">
                <a:solidFill>
                  <a:srgbClr val="FFFFFF"/>
                </a:solidFill>
                <a:latin typeface="+mj-lt"/>
                <a:ea typeface="+mj-ea"/>
                <a:cs typeface="+mj-cs"/>
              </a:rPr>
              <a:t>l’architecture</a:t>
            </a:r>
            <a:r>
              <a:rPr lang="en-US" sz="3100" b="1" kern="1200" dirty="0">
                <a:solidFill>
                  <a:srgbClr val="FFFFFF"/>
                </a:solidFill>
                <a:latin typeface="+mj-lt"/>
                <a:ea typeface="+mj-ea"/>
                <a:cs typeface="+mj-cs"/>
              </a:rPr>
              <a:t> de </a:t>
            </a:r>
            <a:r>
              <a:rPr lang="en-US" sz="3100" b="1" kern="1200" dirty="0" err="1">
                <a:solidFill>
                  <a:srgbClr val="FFFFFF"/>
                </a:solidFill>
                <a:latin typeface="+mj-lt"/>
                <a:ea typeface="+mj-ea"/>
                <a:cs typeface="+mj-cs"/>
              </a:rPr>
              <a:t>l’application</a:t>
            </a:r>
            <a:r>
              <a:rPr lang="en-US" sz="3100" b="1" kern="1200" dirty="0">
                <a:solidFill>
                  <a:srgbClr val="FFFFFF"/>
                </a:solidFill>
                <a:latin typeface="+mj-lt"/>
                <a:ea typeface="+mj-ea"/>
                <a:cs typeface="+mj-cs"/>
              </a:rPr>
              <a:t> “Legacy”</a:t>
            </a:r>
            <a:br>
              <a:rPr lang="en-US" sz="3100" b="1" kern="1200" dirty="0">
                <a:solidFill>
                  <a:srgbClr val="FFFFFF"/>
                </a:solidFill>
                <a:latin typeface="+mj-lt"/>
                <a:ea typeface="+mj-ea"/>
                <a:cs typeface="+mj-cs"/>
              </a:rPr>
            </a:br>
            <a:r>
              <a:rPr lang="en-US" sz="3100" b="1" kern="1200" dirty="0">
                <a:solidFill>
                  <a:srgbClr val="FFFFFF"/>
                </a:solidFill>
                <a:latin typeface="+mj-lt"/>
                <a:ea typeface="+mj-ea"/>
                <a:cs typeface="+mj-cs"/>
              </a:rPr>
              <a:t> </a:t>
            </a: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r>
              <a:rPr lang="en-US" sz="3100" b="1" kern="1200" dirty="0">
                <a:solidFill>
                  <a:srgbClr val="FFFFFF"/>
                </a:solidFill>
                <a:latin typeface="+mj-lt"/>
                <a:ea typeface="+mj-ea"/>
                <a:cs typeface="+mj-cs"/>
              </a:rPr>
              <a:t>2- </a:t>
            </a:r>
            <a:r>
              <a:rPr lang="en-US" sz="3100" b="1" kern="1200" dirty="0" err="1">
                <a:solidFill>
                  <a:srgbClr val="FFFFFF"/>
                </a:solidFill>
                <a:latin typeface="+mj-lt"/>
                <a:ea typeface="+mj-ea"/>
                <a:cs typeface="+mj-cs"/>
              </a:rPr>
              <a:t>Utilisez</a:t>
            </a:r>
            <a:r>
              <a:rPr lang="en-US" sz="3100" b="1" kern="1200" dirty="0">
                <a:solidFill>
                  <a:srgbClr val="FFFFFF"/>
                </a:solidFill>
                <a:latin typeface="+mj-lt"/>
                <a:ea typeface="+mj-ea"/>
                <a:cs typeface="+mj-cs"/>
              </a:rPr>
              <a:t> les Microservices pour </a:t>
            </a:r>
            <a:r>
              <a:rPr lang="en-US" sz="3100" b="1" kern="1200" dirty="0" err="1">
                <a:solidFill>
                  <a:srgbClr val="FFFFFF"/>
                </a:solidFill>
                <a:latin typeface="+mj-lt"/>
                <a:ea typeface="+mj-ea"/>
                <a:cs typeface="+mj-cs"/>
              </a:rPr>
              <a:t>améliorer</a:t>
            </a:r>
            <a:r>
              <a:rPr lang="en-US" sz="3100" b="1" kern="1200" dirty="0">
                <a:solidFill>
                  <a:srgbClr val="FFFFFF"/>
                </a:solidFill>
                <a:latin typeface="+mj-lt"/>
                <a:ea typeface="+mj-ea"/>
                <a:cs typeface="+mj-cs"/>
              </a:rPr>
              <a:t>  </a:t>
            </a:r>
            <a:r>
              <a:rPr lang="en-US" sz="3100" b="1" kern="1200" dirty="0" err="1">
                <a:solidFill>
                  <a:srgbClr val="FFFFFF"/>
                </a:solidFill>
                <a:latin typeface="+mj-lt"/>
                <a:ea typeface="+mj-ea"/>
                <a:cs typeface="+mj-cs"/>
              </a:rPr>
              <a:t>l’agilité</a:t>
            </a: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r>
              <a:rPr lang="en-US" sz="3100" b="1" kern="1200" dirty="0">
                <a:solidFill>
                  <a:srgbClr val="FFFFFF"/>
                </a:solidFill>
                <a:latin typeface="+mj-lt"/>
                <a:ea typeface="+mj-ea"/>
                <a:cs typeface="+mj-cs"/>
              </a:rPr>
              <a:t>3- </a:t>
            </a:r>
            <a:r>
              <a:rPr lang="en-US" sz="3100" b="1" kern="1200" dirty="0" err="1">
                <a:solidFill>
                  <a:srgbClr val="FFFFFF"/>
                </a:solidFill>
                <a:latin typeface="+mj-lt"/>
                <a:ea typeface="+mj-ea"/>
                <a:cs typeface="+mj-cs"/>
              </a:rPr>
              <a:t>Utilisez</a:t>
            </a:r>
            <a:r>
              <a:rPr lang="en-US" sz="3100" b="1" kern="1200" dirty="0">
                <a:solidFill>
                  <a:srgbClr val="FFFFFF"/>
                </a:solidFill>
                <a:latin typeface="+mj-lt"/>
                <a:ea typeface="+mj-ea"/>
                <a:cs typeface="+mj-cs"/>
              </a:rPr>
              <a:t> les </a:t>
            </a:r>
            <a:r>
              <a:rPr lang="en-US" sz="3100" b="1" kern="1200" dirty="0" err="1">
                <a:solidFill>
                  <a:srgbClr val="FFFFFF"/>
                </a:solidFill>
                <a:latin typeface="+mj-lt"/>
                <a:ea typeface="+mj-ea"/>
                <a:cs typeface="+mj-cs"/>
              </a:rPr>
              <a:t>Conteneurs</a:t>
            </a:r>
            <a:r>
              <a:rPr lang="en-US" sz="3100" b="1" kern="1200" dirty="0">
                <a:solidFill>
                  <a:srgbClr val="FFFFFF"/>
                </a:solidFill>
                <a:latin typeface="+mj-lt"/>
                <a:ea typeface="+mj-ea"/>
                <a:cs typeface="+mj-cs"/>
              </a:rPr>
              <a:t> pour simplifier la gestion</a:t>
            </a:r>
          </a:p>
        </p:txBody>
      </p:sp>
    </p:spTree>
    <p:extLst>
      <p:ext uri="{BB962C8B-B14F-4D97-AF65-F5344CB8AC3E}">
        <p14:creationId xmlns:p14="http://schemas.microsoft.com/office/powerpoint/2010/main" val="30986732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838200" y="114846"/>
            <a:ext cx="10515600" cy="619612"/>
          </a:xfrm>
        </p:spPr>
        <p:txBody>
          <a:bodyPr>
            <a:normAutofit/>
          </a:bodyPr>
          <a:lstStyle/>
          <a:p>
            <a:pPr algn="ctr"/>
            <a:r>
              <a:rPr lang="fr-FR" sz="2800" b="1" dirty="0"/>
              <a:t>Vecteurs de menace dans le déploiement des conteneurs</a:t>
            </a:r>
          </a:p>
        </p:txBody>
      </p:sp>
      <p:sp>
        <p:nvSpPr>
          <p:cNvPr id="6" name="Rectangle 5">
            <a:extLst>
              <a:ext uri="{FF2B5EF4-FFF2-40B4-BE49-F238E27FC236}">
                <a16:creationId xmlns:a16="http://schemas.microsoft.com/office/drawing/2014/main" id="{49E27798-998B-4152-AF50-5E4D6C6EBFD7}"/>
              </a:ext>
            </a:extLst>
          </p:cNvPr>
          <p:cNvSpPr/>
          <p:nvPr/>
        </p:nvSpPr>
        <p:spPr>
          <a:xfrm>
            <a:off x="206829" y="1083213"/>
            <a:ext cx="11778342" cy="5000728"/>
          </a:xfrm>
          <a:prstGeom prst="rect">
            <a:avLst/>
          </a:prstGeom>
        </p:spPr>
        <p:txBody>
          <a:bodyPr wrap="square">
            <a:spAutoFit/>
          </a:bodyPr>
          <a:lstStyle/>
          <a:p>
            <a:pPr marL="342900" indent="-342900">
              <a:lnSpc>
                <a:spcPct val="200000"/>
              </a:lnSpc>
              <a:buFont typeface="+mj-lt"/>
              <a:buAutoNum type="arabicPeriod"/>
            </a:pPr>
            <a:r>
              <a:rPr lang="fr-FR" b="1" dirty="0"/>
              <a:t>Système de développement – où les </a:t>
            </a:r>
            <a:r>
              <a:rPr lang="fr-FR" b="1" dirty="0" err="1"/>
              <a:t>Dockerfiles</a:t>
            </a:r>
            <a:r>
              <a:rPr lang="fr-FR" b="1" dirty="0"/>
              <a:t> sont créés</a:t>
            </a:r>
          </a:p>
          <a:p>
            <a:pPr marL="342900" indent="-342900">
              <a:lnSpc>
                <a:spcPct val="200000"/>
              </a:lnSpc>
              <a:buFont typeface="+mj-lt"/>
              <a:buAutoNum type="arabicPeriod"/>
            </a:pPr>
            <a:r>
              <a:rPr lang="fr-FR" b="1" dirty="0"/>
              <a:t>Dépôt Git – où se trouvent les images connexes</a:t>
            </a:r>
          </a:p>
          <a:p>
            <a:pPr marL="342900" indent="-342900">
              <a:lnSpc>
                <a:spcPct val="200000"/>
              </a:lnSpc>
              <a:buFont typeface="+mj-lt"/>
              <a:buAutoNum type="arabicPeriod"/>
            </a:pPr>
            <a:r>
              <a:rPr lang="fr-FR" b="1" dirty="0"/>
              <a:t>La récupération des dépendances – où les images récupèrent d’autres éléments dont elles ont besoin pour fonctionner</a:t>
            </a:r>
          </a:p>
          <a:p>
            <a:pPr marL="342900" indent="-342900">
              <a:lnSpc>
                <a:spcPct val="200000"/>
              </a:lnSpc>
              <a:buFont typeface="+mj-lt"/>
              <a:buAutoNum type="arabicPeriod"/>
            </a:pPr>
            <a:r>
              <a:rPr lang="fr-FR" b="1" dirty="0"/>
              <a:t>Registre d’images – où les images sont hébergées et distribuées</a:t>
            </a:r>
          </a:p>
          <a:p>
            <a:pPr marL="342900" indent="-342900">
              <a:lnSpc>
                <a:spcPct val="200000"/>
              </a:lnSpc>
              <a:buFont typeface="+mj-lt"/>
              <a:buAutoNum type="arabicPeriod"/>
            </a:pPr>
            <a:r>
              <a:rPr lang="fr-FR" b="1" dirty="0" err="1"/>
              <a:t>Kubernetes</a:t>
            </a:r>
            <a:r>
              <a:rPr lang="fr-FR" b="1" dirty="0"/>
              <a:t> – l’orchestrateur, qui est à la fois logiciel et infrastructure</a:t>
            </a:r>
          </a:p>
          <a:p>
            <a:pPr marL="342900" indent="-342900">
              <a:lnSpc>
                <a:spcPct val="200000"/>
              </a:lnSpc>
              <a:buFont typeface="+mj-lt"/>
              <a:buAutoNum type="arabicPeriod"/>
            </a:pPr>
            <a:r>
              <a:rPr lang="fr-FR" b="1" dirty="0"/>
              <a:t>Relation hôte-conteneur – comment le conteneur communique avec l’hôte sur lequel il tourne</a:t>
            </a:r>
          </a:p>
          <a:p>
            <a:pPr marL="342900" indent="-342900">
              <a:lnSpc>
                <a:spcPct val="200000"/>
              </a:lnSpc>
              <a:buFont typeface="+mj-lt"/>
              <a:buAutoNum type="arabicPeriod"/>
            </a:pPr>
            <a:r>
              <a:rPr lang="fr-FR" b="1" dirty="0"/>
              <a:t>Le taux de changement rapide – l’itération rapide elle-même introduit le risque</a:t>
            </a:r>
          </a:p>
          <a:p>
            <a:pPr marL="342900" indent="-342900">
              <a:lnSpc>
                <a:spcPct val="200000"/>
              </a:lnSpc>
              <a:buFont typeface="+mj-lt"/>
              <a:buAutoNum type="arabicPeriod"/>
            </a:pPr>
            <a:r>
              <a:rPr lang="fr-FR" b="1" dirty="0"/>
              <a:t>Communications </a:t>
            </a:r>
            <a:r>
              <a:rPr lang="fr-FR" b="1" dirty="0" err="1"/>
              <a:t>microservices</a:t>
            </a:r>
            <a:r>
              <a:rPr lang="fr-FR" b="1" dirty="0"/>
              <a:t> et segmentation du réseau – communications plus larges entre les composants de l’ensemble des </a:t>
            </a:r>
            <a:r>
              <a:rPr lang="fr-FR" b="1" dirty="0" err="1"/>
              <a:t>microservices</a:t>
            </a:r>
            <a:endParaRPr lang="fr-FR" b="1" dirty="0"/>
          </a:p>
        </p:txBody>
      </p:sp>
    </p:spTree>
    <p:extLst>
      <p:ext uri="{BB962C8B-B14F-4D97-AF65-F5344CB8AC3E}">
        <p14:creationId xmlns:p14="http://schemas.microsoft.com/office/powerpoint/2010/main" val="6985611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latin typeface="+mj-lt"/>
                <a:ea typeface="+mj-ea"/>
                <a:cs typeface="+mj-cs"/>
              </a:rPr>
              <a:t>Surface </a:t>
            </a:r>
            <a:r>
              <a:rPr lang="en-US" sz="3200" b="1" kern="1200" dirty="0" err="1">
                <a:solidFill>
                  <a:schemeClr val="bg1"/>
                </a:solidFill>
                <a:latin typeface="+mj-lt"/>
                <a:ea typeface="+mj-ea"/>
                <a:cs typeface="+mj-cs"/>
              </a:rPr>
              <a:t>d’attaque</a:t>
            </a:r>
            <a:r>
              <a:rPr lang="en-US" sz="3200" b="1" kern="1200" dirty="0">
                <a:solidFill>
                  <a:schemeClr val="bg1"/>
                </a:solidFill>
                <a:latin typeface="+mj-lt"/>
                <a:ea typeface="+mj-ea"/>
                <a:cs typeface="+mj-cs"/>
              </a:rPr>
              <a:t> </a:t>
            </a:r>
          </a:p>
        </p:txBody>
      </p:sp>
      <p:pic>
        <p:nvPicPr>
          <p:cNvPr id="5" name="Picture 4">
            <a:extLst>
              <a:ext uri="{FF2B5EF4-FFF2-40B4-BE49-F238E27FC236}">
                <a16:creationId xmlns:a16="http://schemas.microsoft.com/office/drawing/2014/main" id="{F5E69412-2551-4EF0-977D-1EBA006A5B78}"/>
              </a:ext>
            </a:extLst>
          </p:cNvPr>
          <p:cNvPicPr>
            <a:picLocks noChangeAspect="1"/>
          </p:cNvPicPr>
          <p:nvPr/>
        </p:nvPicPr>
        <p:blipFill>
          <a:blip r:embed="rId2"/>
          <a:stretch>
            <a:fillRect/>
          </a:stretch>
        </p:blipFill>
        <p:spPr>
          <a:xfrm>
            <a:off x="310698" y="1396588"/>
            <a:ext cx="11456759" cy="5327391"/>
          </a:xfrm>
          <a:prstGeom prst="rect">
            <a:avLst/>
          </a:prstGeom>
        </p:spPr>
      </p:pic>
    </p:spTree>
    <p:extLst>
      <p:ext uri="{BB962C8B-B14F-4D97-AF65-F5344CB8AC3E}">
        <p14:creationId xmlns:p14="http://schemas.microsoft.com/office/powerpoint/2010/main" val="1122198950"/>
      </p:ext>
    </p:extLst>
  </p:cSld>
  <p:clrMapOvr>
    <a:masterClrMapping/>
  </p:clrMapOvr>
  <p:transition spd="slow">
    <p:fade/>
  </p:transition>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Meilleures pratiques de sécurité pour les images de conteneurs</a:t>
            </a:r>
          </a:p>
        </p:txBody>
      </p:sp>
      <p:pic>
        <p:nvPicPr>
          <p:cNvPr id="3" name="Picture 2">
            <a:extLst>
              <a:ext uri="{FF2B5EF4-FFF2-40B4-BE49-F238E27FC236}">
                <a16:creationId xmlns:a16="http://schemas.microsoft.com/office/drawing/2014/main" id="{2478D5C0-8BFC-4067-BB40-B087DD8B7656}"/>
              </a:ext>
            </a:extLst>
          </p:cNvPr>
          <p:cNvPicPr>
            <a:picLocks noChangeAspect="1"/>
          </p:cNvPicPr>
          <p:nvPr/>
        </p:nvPicPr>
        <p:blipFill>
          <a:blip r:embed="rId2"/>
          <a:stretch>
            <a:fillRect/>
          </a:stretch>
        </p:blipFill>
        <p:spPr>
          <a:xfrm>
            <a:off x="490537" y="1663506"/>
            <a:ext cx="11210925" cy="5128997"/>
          </a:xfrm>
          <a:prstGeom prst="rect">
            <a:avLst/>
          </a:prstGeom>
        </p:spPr>
      </p:pic>
    </p:spTree>
    <p:extLst>
      <p:ext uri="{BB962C8B-B14F-4D97-AF65-F5344CB8AC3E}">
        <p14:creationId xmlns:p14="http://schemas.microsoft.com/office/powerpoint/2010/main" val="1922996375"/>
      </p:ext>
    </p:extLst>
  </p:cSld>
  <p:clrMapOvr>
    <a:masterClrMapping/>
  </p:clrMapOvr>
  <p:transition spd="slow">
    <p:fade/>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Meilleures pratiques de sécurité pour les images de conteneurs</a:t>
            </a:r>
          </a:p>
        </p:txBody>
      </p:sp>
      <p:pic>
        <p:nvPicPr>
          <p:cNvPr id="4" name="Picture 3">
            <a:extLst>
              <a:ext uri="{FF2B5EF4-FFF2-40B4-BE49-F238E27FC236}">
                <a16:creationId xmlns:a16="http://schemas.microsoft.com/office/drawing/2014/main" id="{781BE37C-6D48-44F8-9830-D557EA64804D}"/>
              </a:ext>
            </a:extLst>
          </p:cNvPr>
          <p:cNvPicPr>
            <a:picLocks noChangeAspect="1"/>
          </p:cNvPicPr>
          <p:nvPr/>
        </p:nvPicPr>
        <p:blipFill>
          <a:blip r:embed="rId2"/>
          <a:stretch>
            <a:fillRect/>
          </a:stretch>
        </p:blipFill>
        <p:spPr>
          <a:xfrm>
            <a:off x="336197" y="1675227"/>
            <a:ext cx="11270563" cy="4846343"/>
          </a:xfrm>
          <a:prstGeom prst="rect">
            <a:avLst/>
          </a:prstGeom>
        </p:spPr>
      </p:pic>
    </p:spTree>
    <p:extLst>
      <p:ext uri="{BB962C8B-B14F-4D97-AF65-F5344CB8AC3E}">
        <p14:creationId xmlns:p14="http://schemas.microsoft.com/office/powerpoint/2010/main" val="4286461042"/>
      </p:ext>
    </p:extLst>
  </p:cSld>
  <p:clrMapOvr>
    <a:masterClrMapping/>
  </p:clrMapOvr>
  <p:transition spd="slow">
    <p:fade/>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Comment évoluer vers une nouvelle organisation DevOps ?</a:t>
            </a:r>
            <a:endParaRPr lang="en-US" sz="3200" b="1" kern="1200" dirty="0">
              <a:solidFill>
                <a:schemeClr val="bg1"/>
              </a:solidFill>
              <a:latin typeface="+mj-lt"/>
              <a:ea typeface="+mj-ea"/>
              <a:cs typeface="+mj-cs"/>
            </a:endParaRPr>
          </a:p>
        </p:txBody>
      </p:sp>
      <p:pic>
        <p:nvPicPr>
          <p:cNvPr id="5" name="Google Shape;94;p14" descr="A screenshot of a cell phone&#10;&#10;Description automatically generated">
            <a:extLst>
              <a:ext uri="{FF2B5EF4-FFF2-40B4-BE49-F238E27FC236}">
                <a16:creationId xmlns:a16="http://schemas.microsoft.com/office/drawing/2014/main" id="{AF818711-DF07-4C6A-A36F-F276013D4FF4}"/>
              </a:ext>
            </a:extLst>
          </p:cNvPr>
          <p:cNvPicPr preferRelativeResize="0"/>
          <p:nvPr/>
        </p:nvPicPr>
        <p:blipFill>
          <a:blip r:embed="rId2"/>
          <a:stretch>
            <a:fillRect/>
          </a:stretch>
        </p:blipFill>
        <p:spPr>
          <a:xfrm>
            <a:off x="2283282" y="1535501"/>
            <a:ext cx="7723360" cy="5051449"/>
          </a:xfrm>
          <a:prstGeom prst="rect">
            <a:avLst/>
          </a:prstGeom>
          <a:noFill/>
        </p:spPr>
      </p:pic>
    </p:spTree>
    <p:extLst>
      <p:ext uri="{BB962C8B-B14F-4D97-AF65-F5344CB8AC3E}">
        <p14:creationId xmlns:p14="http://schemas.microsoft.com/office/powerpoint/2010/main" val="1343281812"/>
      </p:ext>
    </p:extLst>
  </p:cSld>
  <p:clrMapOvr>
    <a:masterClrMapping/>
  </p:clrMapOvr>
  <p:transition spd="slow">
    <p:fade/>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Comment évoluer vers une nouvelle organisation DevOps ?</a:t>
            </a:r>
            <a:endParaRPr lang="en-US" sz="3200" b="1" kern="1200" dirty="0">
              <a:solidFill>
                <a:schemeClr val="bg1"/>
              </a:solidFill>
              <a:latin typeface="+mj-lt"/>
              <a:ea typeface="+mj-ea"/>
              <a:cs typeface="+mj-cs"/>
            </a:endParaRPr>
          </a:p>
        </p:txBody>
      </p:sp>
      <p:pic>
        <p:nvPicPr>
          <p:cNvPr id="6" name="Google Shape;101;p15">
            <a:extLst>
              <a:ext uri="{FF2B5EF4-FFF2-40B4-BE49-F238E27FC236}">
                <a16:creationId xmlns:a16="http://schemas.microsoft.com/office/drawing/2014/main" id="{E9410832-1A6F-4055-817E-0327C39CD59A}"/>
              </a:ext>
            </a:extLst>
          </p:cNvPr>
          <p:cNvPicPr preferRelativeResize="0"/>
          <p:nvPr/>
        </p:nvPicPr>
        <p:blipFill>
          <a:blip r:embed="rId2"/>
          <a:stretch>
            <a:fillRect/>
          </a:stretch>
        </p:blipFill>
        <p:spPr>
          <a:xfrm>
            <a:off x="1808672" y="1448347"/>
            <a:ext cx="8574656" cy="5263005"/>
          </a:xfrm>
          <a:prstGeom prst="rect">
            <a:avLst/>
          </a:prstGeom>
          <a:noFill/>
        </p:spPr>
      </p:pic>
    </p:spTree>
    <p:extLst>
      <p:ext uri="{BB962C8B-B14F-4D97-AF65-F5344CB8AC3E}">
        <p14:creationId xmlns:p14="http://schemas.microsoft.com/office/powerpoint/2010/main" val="1287536076"/>
      </p:ext>
    </p:extLst>
  </p:cSld>
  <p:clrMapOvr>
    <a:masterClrMapping/>
  </p:clrMapOvr>
  <p:transition spd="slow">
    <p:fade/>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fr-FR" sz="3200" b="1" kern="1200" dirty="0">
                <a:solidFill>
                  <a:schemeClr val="bg1"/>
                </a:solidFill>
                <a:latin typeface="+mj-lt"/>
                <a:ea typeface="+mj-ea"/>
                <a:cs typeface="+mj-cs"/>
              </a:rPr>
              <a:t>Comment évoluer vers une nouvelle organisation DevOps ?</a:t>
            </a:r>
            <a:endParaRPr lang="en-US" sz="3200" b="1" kern="1200" dirty="0">
              <a:solidFill>
                <a:schemeClr val="bg1"/>
              </a:solidFill>
              <a:latin typeface="+mj-lt"/>
              <a:ea typeface="+mj-ea"/>
              <a:cs typeface="+mj-cs"/>
            </a:endParaRPr>
          </a:p>
        </p:txBody>
      </p:sp>
      <p:pic>
        <p:nvPicPr>
          <p:cNvPr id="5" name="Google Shape;108;p16">
            <a:extLst>
              <a:ext uri="{FF2B5EF4-FFF2-40B4-BE49-F238E27FC236}">
                <a16:creationId xmlns:a16="http://schemas.microsoft.com/office/drawing/2014/main" id="{2FF82F3E-9A55-4BC9-8001-C8D5EE905669}"/>
              </a:ext>
            </a:extLst>
          </p:cNvPr>
          <p:cNvPicPr preferRelativeResize="0"/>
          <p:nvPr/>
        </p:nvPicPr>
        <p:blipFill>
          <a:blip r:embed="rId2"/>
          <a:stretch>
            <a:fillRect/>
          </a:stretch>
        </p:blipFill>
        <p:spPr>
          <a:xfrm>
            <a:off x="2076249" y="1483743"/>
            <a:ext cx="7895887" cy="5322498"/>
          </a:xfrm>
          <a:prstGeom prst="rect">
            <a:avLst/>
          </a:prstGeom>
          <a:noFill/>
        </p:spPr>
      </p:pic>
    </p:spTree>
    <p:extLst>
      <p:ext uri="{BB962C8B-B14F-4D97-AF65-F5344CB8AC3E}">
        <p14:creationId xmlns:p14="http://schemas.microsoft.com/office/powerpoint/2010/main" val="1669993528"/>
      </p:ext>
    </p:extLst>
  </p:cSld>
  <p:clrMapOvr>
    <a:masterClrMapping/>
  </p:clrMapOvr>
  <p:transition spd="slow">
    <p:fade/>
  </p:transition>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Comment évoluer vers une nouvelle organisation DevOps ?</a:t>
            </a:r>
            <a:endParaRPr lang="en-US" sz="3200" b="1" kern="1200" dirty="0">
              <a:solidFill>
                <a:schemeClr val="bg1"/>
              </a:solidFill>
              <a:latin typeface="+mj-lt"/>
              <a:ea typeface="+mj-ea"/>
              <a:cs typeface="+mj-cs"/>
            </a:endParaRPr>
          </a:p>
        </p:txBody>
      </p:sp>
      <p:pic>
        <p:nvPicPr>
          <p:cNvPr id="6" name="Google Shape;115;p17">
            <a:extLst>
              <a:ext uri="{FF2B5EF4-FFF2-40B4-BE49-F238E27FC236}">
                <a16:creationId xmlns:a16="http://schemas.microsoft.com/office/drawing/2014/main" id="{0BE798EC-940F-4640-9039-32254043347D}"/>
              </a:ext>
            </a:extLst>
          </p:cNvPr>
          <p:cNvPicPr preferRelativeResize="0"/>
          <p:nvPr/>
        </p:nvPicPr>
        <p:blipFill>
          <a:blip r:embed="rId2"/>
          <a:stretch>
            <a:fillRect/>
          </a:stretch>
        </p:blipFill>
        <p:spPr>
          <a:xfrm>
            <a:off x="1984074" y="1431094"/>
            <a:ext cx="7953555" cy="5297510"/>
          </a:xfrm>
          <a:prstGeom prst="rect">
            <a:avLst/>
          </a:prstGeom>
          <a:noFill/>
        </p:spPr>
      </p:pic>
    </p:spTree>
    <p:extLst>
      <p:ext uri="{BB962C8B-B14F-4D97-AF65-F5344CB8AC3E}">
        <p14:creationId xmlns:p14="http://schemas.microsoft.com/office/powerpoint/2010/main" val="70123991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21</a:t>
            </a:fld>
            <a:endParaRPr lang="en-US"/>
          </a:p>
        </p:txBody>
      </p:sp>
      <p:sp>
        <p:nvSpPr>
          <p:cNvPr id="6" name="Google Shape;344;p24">
            <a:extLst>
              <a:ext uri="{FF2B5EF4-FFF2-40B4-BE49-F238E27FC236}">
                <a16:creationId xmlns:a16="http://schemas.microsoft.com/office/drawing/2014/main" id="{F5E6D99A-D036-43D6-98F7-D6A9244B7A3E}"/>
              </a:ext>
            </a:extLst>
          </p:cNvPr>
          <p:cNvSpPr txBox="1">
            <a:spLocks noGrp="1"/>
          </p:cNvSpPr>
          <p:nvPr/>
        </p:nvSpPr>
        <p:spPr>
          <a:xfrm>
            <a:off x="2152650" y="169229"/>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Stockage fichier</a:t>
            </a:r>
            <a:endParaRPr lang="fr-FR" b="1" dirty="0"/>
          </a:p>
        </p:txBody>
      </p:sp>
      <p:sp>
        <p:nvSpPr>
          <p:cNvPr id="7" name="Rectangle 6">
            <a:extLst>
              <a:ext uri="{FF2B5EF4-FFF2-40B4-BE49-F238E27FC236}">
                <a16:creationId xmlns:a16="http://schemas.microsoft.com/office/drawing/2014/main" id="{DE9CFCBE-9F82-43D3-8388-0ACB161DBBE9}"/>
              </a:ext>
            </a:extLst>
          </p:cNvPr>
          <p:cNvSpPr/>
          <p:nvPr/>
        </p:nvSpPr>
        <p:spPr>
          <a:xfrm>
            <a:off x="171962" y="1018159"/>
            <a:ext cx="11648049" cy="183922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Bef>
                <a:spcPts val="1200"/>
              </a:spcBef>
            </a:pPr>
            <a:r>
              <a:rPr lang="fr-FR" sz="1600" dirty="0">
                <a:solidFill>
                  <a:schemeClr val="tx1"/>
                </a:solidFill>
                <a:latin typeface="+mn-lt"/>
              </a:rPr>
              <a:t>La structure des répertoires, le nom des fichiers et la gestion de l’accès aux fichiers et des attributs sont les éléments qui autorisent la collaboration au sein de l’organisation. </a:t>
            </a:r>
          </a:p>
          <a:p>
            <a:pPr algn="just">
              <a:lnSpc>
                <a:spcPct val="150000"/>
              </a:lnSpc>
              <a:spcBef>
                <a:spcPts val="1200"/>
              </a:spcBef>
            </a:pPr>
            <a:r>
              <a:rPr lang="fr-FR" sz="1600" dirty="0">
                <a:solidFill>
                  <a:schemeClr val="tx1"/>
                </a:solidFill>
                <a:latin typeface="+mn-lt"/>
              </a:rPr>
              <a:t>Vous pouvez permettre à plusieurs personnes d’accéder et de travailler sur un même fichier. </a:t>
            </a:r>
          </a:p>
          <a:p>
            <a:pPr algn="just">
              <a:lnSpc>
                <a:spcPct val="150000"/>
              </a:lnSpc>
              <a:spcBef>
                <a:spcPts val="1200"/>
              </a:spcBef>
            </a:pPr>
            <a:r>
              <a:rPr lang="fr-FR" sz="1600" dirty="0">
                <a:solidFill>
                  <a:schemeClr val="tx1"/>
                </a:solidFill>
                <a:latin typeface="+mn-lt"/>
              </a:rPr>
              <a:t>Le système de fichiers gérera alors ces versions et ces mises à jour en conséquence selon ce que chaque utilisateur est autorisé à faire. </a:t>
            </a:r>
            <a:endParaRPr lang="en-US" sz="1600" dirty="0">
              <a:solidFill>
                <a:schemeClr val="tx1"/>
              </a:solidFill>
              <a:latin typeface="+mn-lt"/>
            </a:endParaRPr>
          </a:p>
        </p:txBody>
      </p:sp>
      <p:pic>
        <p:nvPicPr>
          <p:cNvPr id="2050" name="Picture 2">
            <a:extLst>
              <a:ext uri="{FF2B5EF4-FFF2-40B4-BE49-F238E27FC236}">
                <a16:creationId xmlns:a16="http://schemas.microsoft.com/office/drawing/2014/main" id="{C8A68BFF-CA64-4189-8864-391BE4C80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154" y="2762986"/>
            <a:ext cx="6173666" cy="422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888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fontScale="85000" lnSpcReduction="10000"/>
          </a:bodyPr>
          <a:lstStyle/>
          <a:p>
            <a:pPr algn="ctr">
              <a:lnSpc>
                <a:spcPct val="90000"/>
              </a:lnSpc>
              <a:spcBef>
                <a:spcPct val="0"/>
              </a:spcBef>
              <a:spcAft>
                <a:spcPts val="600"/>
              </a:spcAft>
            </a:pPr>
            <a:r>
              <a:rPr lang="en-US" sz="3200" b="1" kern="1200" dirty="0">
                <a:solidFill>
                  <a:schemeClr val="bg1"/>
                </a:solidFill>
                <a:latin typeface="+mj-lt"/>
                <a:ea typeface="+mj-ea"/>
                <a:cs typeface="+mj-cs"/>
              </a:rPr>
              <a:t>The ”You Build it, you run it” quote from the CTO of Amazon, Werner </a:t>
            </a:r>
            <a:r>
              <a:rPr lang="en-US" sz="3200" b="1" kern="1200" dirty="0" err="1">
                <a:solidFill>
                  <a:schemeClr val="bg1"/>
                </a:solidFill>
                <a:latin typeface="+mj-lt"/>
                <a:ea typeface="+mj-ea"/>
                <a:cs typeface="+mj-cs"/>
              </a:rPr>
              <a:t>Vogels</a:t>
            </a:r>
            <a:endParaRPr lang="en-US" sz="3200" b="1" kern="1200" dirty="0">
              <a:solidFill>
                <a:schemeClr val="bg1"/>
              </a:solidFill>
              <a:latin typeface="+mj-lt"/>
              <a:ea typeface="+mj-ea"/>
              <a:cs typeface="+mj-cs"/>
            </a:endParaRPr>
          </a:p>
        </p:txBody>
      </p:sp>
      <p:pic>
        <p:nvPicPr>
          <p:cNvPr id="5" name="Google Shape;122;p18">
            <a:extLst>
              <a:ext uri="{FF2B5EF4-FFF2-40B4-BE49-F238E27FC236}">
                <a16:creationId xmlns:a16="http://schemas.microsoft.com/office/drawing/2014/main" id="{4B5AD70F-5BD7-4C2E-AF1C-610E7C64303B}"/>
              </a:ext>
            </a:extLst>
          </p:cNvPr>
          <p:cNvPicPr preferRelativeResize="0"/>
          <p:nvPr/>
        </p:nvPicPr>
        <p:blipFill>
          <a:blip r:embed="rId2">
            <a:alphaModFix/>
          </a:blip>
          <a:stretch>
            <a:fillRect/>
          </a:stretch>
        </p:blipFill>
        <p:spPr>
          <a:xfrm>
            <a:off x="2109844" y="1500106"/>
            <a:ext cx="7972312" cy="5184475"/>
          </a:xfrm>
          <a:prstGeom prst="rect">
            <a:avLst/>
          </a:prstGeom>
          <a:noFill/>
          <a:ln>
            <a:noFill/>
          </a:ln>
        </p:spPr>
      </p:pic>
    </p:spTree>
    <p:extLst>
      <p:ext uri="{BB962C8B-B14F-4D97-AF65-F5344CB8AC3E}">
        <p14:creationId xmlns:p14="http://schemas.microsoft.com/office/powerpoint/2010/main" val="3306823333"/>
      </p:ext>
    </p:extLst>
  </p:cSld>
  <p:clrMapOvr>
    <a:masterClrMapping/>
  </p:clrMapOvr>
  <p:transition spd="slow">
    <p:fade/>
  </p:transition>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Comment évoluer vers une nouvelle organisation DevOps ?</a:t>
            </a:r>
            <a:endParaRPr lang="en-US" sz="3200" b="1" kern="1200" dirty="0">
              <a:solidFill>
                <a:schemeClr val="bg1"/>
              </a:solidFill>
              <a:latin typeface="+mj-lt"/>
              <a:ea typeface="+mj-ea"/>
              <a:cs typeface="+mj-cs"/>
            </a:endParaRPr>
          </a:p>
        </p:txBody>
      </p:sp>
      <p:pic>
        <p:nvPicPr>
          <p:cNvPr id="5" name="Google Shape;129;p19">
            <a:extLst>
              <a:ext uri="{FF2B5EF4-FFF2-40B4-BE49-F238E27FC236}">
                <a16:creationId xmlns:a16="http://schemas.microsoft.com/office/drawing/2014/main" id="{209590F1-B3F6-4ADA-9664-4E991A3301BE}"/>
              </a:ext>
            </a:extLst>
          </p:cNvPr>
          <p:cNvPicPr preferRelativeResize="0"/>
          <p:nvPr/>
        </p:nvPicPr>
        <p:blipFill>
          <a:blip r:embed="rId2">
            <a:alphaModFix/>
          </a:blip>
          <a:stretch>
            <a:fillRect/>
          </a:stretch>
        </p:blipFill>
        <p:spPr>
          <a:xfrm>
            <a:off x="2063225" y="1396588"/>
            <a:ext cx="7494843" cy="5297510"/>
          </a:xfrm>
          <a:prstGeom prst="rect">
            <a:avLst/>
          </a:prstGeom>
          <a:noFill/>
          <a:ln>
            <a:noFill/>
          </a:ln>
        </p:spPr>
      </p:pic>
    </p:spTree>
    <p:extLst>
      <p:ext uri="{BB962C8B-B14F-4D97-AF65-F5344CB8AC3E}">
        <p14:creationId xmlns:p14="http://schemas.microsoft.com/office/powerpoint/2010/main" val="4201234645"/>
      </p:ext>
    </p:extLst>
  </p:cSld>
  <p:clrMapOvr>
    <a:masterClrMapping/>
  </p:clrMapOvr>
  <p:transition spd="slow">
    <p:fade/>
  </p:transition>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6B8BE6-6C35-4F85-9DBF-73467D68C29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Comment évoluer vers une nouvelle organisation DevOps ?</a:t>
            </a:r>
            <a:endParaRPr lang="en-US" sz="3200" b="1" kern="1200" dirty="0">
              <a:solidFill>
                <a:schemeClr val="bg1"/>
              </a:solidFill>
              <a:latin typeface="+mj-lt"/>
              <a:ea typeface="+mj-ea"/>
              <a:cs typeface="+mj-cs"/>
            </a:endParaRPr>
          </a:p>
        </p:txBody>
      </p:sp>
      <p:pic>
        <p:nvPicPr>
          <p:cNvPr id="4" name="Google Shape;136;p20">
            <a:extLst>
              <a:ext uri="{FF2B5EF4-FFF2-40B4-BE49-F238E27FC236}">
                <a16:creationId xmlns:a16="http://schemas.microsoft.com/office/drawing/2014/main" id="{4C30219D-E841-4A9B-864B-6EE99BA96373}"/>
              </a:ext>
            </a:extLst>
          </p:cNvPr>
          <p:cNvPicPr preferRelativeResize="0"/>
          <p:nvPr/>
        </p:nvPicPr>
        <p:blipFill>
          <a:blip r:embed="rId2">
            <a:alphaModFix/>
          </a:blip>
          <a:stretch>
            <a:fillRect/>
          </a:stretch>
        </p:blipFill>
        <p:spPr>
          <a:xfrm>
            <a:off x="2137143" y="1448347"/>
            <a:ext cx="7748732" cy="5270919"/>
          </a:xfrm>
          <a:prstGeom prst="rect">
            <a:avLst/>
          </a:prstGeom>
          <a:noFill/>
          <a:ln>
            <a:noFill/>
          </a:ln>
        </p:spPr>
      </p:pic>
    </p:spTree>
    <p:extLst>
      <p:ext uri="{BB962C8B-B14F-4D97-AF65-F5344CB8AC3E}">
        <p14:creationId xmlns:p14="http://schemas.microsoft.com/office/powerpoint/2010/main" val="268321584"/>
      </p:ext>
    </p:extLst>
  </p:cSld>
  <p:clrMapOvr>
    <a:masterClrMapping/>
  </p:clrMapOvr>
  <p:transition spd="slow">
    <p:fade/>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i="0" u="none" strike="noStrike" kern="1200">
                <a:solidFill>
                  <a:schemeClr val="tx1"/>
                </a:solidFill>
                <a:effectLst/>
                <a:latin typeface="+mj-lt"/>
                <a:ea typeface="+mj-ea"/>
                <a:cs typeface="+mj-cs"/>
              </a:rPr>
              <a:t>Etudes de cas</a:t>
            </a:r>
            <a:endParaRPr lang="en-US" sz="72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348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F66-0A6B-4082-B0A8-0E1A04E453BD}"/>
              </a:ext>
            </a:extLst>
          </p:cNvPr>
          <p:cNvSpPr>
            <a:spLocks noGrp="1"/>
          </p:cNvSpPr>
          <p:nvPr>
            <p:ph type="title"/>
          </p:nvPr>
        </p:nvSpPr>
        <p:spPr/>
        <p:txBody>
          <a:bodyPr/>
          <a:lstStyle/>
          <a:p>
            <a:pPr algn="ctr"/>
            <a:r>
              <a:rPr lang="fr-FR" b="1" dirty="0" err="1"/>
              <a:t>Thank</a:t>
            </a:r>
            <a:r>
              <a:rPr lang="fr-FR" b="1" dirty="0"/>
              <a:t> </a:t>
            </a:r>
            <a:r>
              <a:rPr lang="fr-FR" b="1" dirty="0" err="1"/>
              <a:t>you</a:t>
            </a:r>
            <a:r>
              <a:rPr lang="fr-FR" b="1" dirty="0"/>
              <a:t>!</a:t>
            </a:r>
          </a:p>
        </p:txBody>
      </p:sp>
      <p:sp>
        <p:nvSpPr>
          <p:cNvPr id="4" name="Slide Number Placeholder 3">
            <a:extLst>
              <a:ext uri="{FF2B5EF4-FFF2-40B4-BE49-F238E27FC236}">
                <a16:creationId xmlns:a16="http://schemas.microsoft.com/office/drawing/2014/main" id="{39912F04-B967-41E5-8A21-7228F4A64FA5}"/>
              </a:ext>
            </a:extLst>
          </p:cNvPr>
          <p:cNvSpPr>
            <a:spLocks noGrp="1"/>
          </p:cNvSpPr>
          <p:nvPr>
            <p:ph type="sldNum" sz="quarter" idx="12"/>
          </p:nvPr>
        </p:nvSpPr>
        <p:spPr/>
        <p:txBody>
          <a:bodyPr/>
          <a:lstStyle/>
          <a:p>
            <a:fld id="{9705A05D-FF3A-44F5-A745-C0E08A1F0267}" type="slidenum">
              <a:rPr lang="fr-FR" smtClean="0"/>
              <a:pPr/>
              <a:t>214</a:t>
            </a:fld>
            <a:endParaRPr lang="fr-FR" dirty="0"/>
          </a:p>
        </p:txBody>
      </p:sp>
      <p:sp>
        <p:nvSpPr>
          <p:cNvPr id="5" name="object 9">
            <a:extLst>
              <a:ext uri="{FF2B5EF4-FFF2-40B4-BE49-F238E27FC236}">
                <a16:creationId xmlns:a16="http://schemas.microsoft.com/office/drawing/2014/main" id="{EEE6FC21-DC62-4D23-AC47-A6EDFD9781F2}"/>
              </a:ext>
            </a:extLst>
          </p:cNvPr>
          <p:cNvSpPr/>
          <p:nvPr/>
        </p:nvSpPr>
        <p:spPr>
          <a:xfrm rot="20763380">
            <a:off x="4700122" y="2064791"/>
            <a:ext cx="3187620" cy="3534586"/>
          </a:xfrm>
          <a:prstGeom prst="rect">
            <a:avLst/>
          </a:prstGeom>
          <a:blipFill>
            <a:blip r:embed="rId2" cstate="print"/>
            <a:stretch>
              <a:fillRect/>
            </a:stretch>
          </a:blipFill>
        </p:spPr>
        <p:txBody>
          <a:bodyPr wrap="square" lIns="0" tIns="0" rIns="0" bIns="0" rtlCol="0"/>
          <a:lstStyle/>
          <a:p>
            <a:endParaRPr sz="1758"/>
          </a:p>
        </p:txBody>
      </p:sp>
    </p:spTree>
    <p:extLst>
      <p:ext uri="{BB962C8B-B14F-4D97-AF65-F5344CB8AC3E}">
        <p14:creationId xmlns:p14="http://schemas.microsoft.com/office/powerpoint/2010/main" val="15693338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Cloud privé</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22</a:t>
            </a:fld>
            <a:endParaRPr/>
          </a:p>
        </p:txBody>
      </p:sp>
      <p:sp>
        <p:nvSpPr>
          <p:cNvPr id="2" name="Rectangle 1">
            <a:extLst>
              <a:ext uri="{FF2B5EF4-FFF2-40B4-BE49-F238E27FC236}">
                <a16:creationId xmlns:a16="http://schemas.microsoft.com/office/drawing/2014/main" id="{9268E583-62CA-40C2-B010-F4758326AACA}"/>
              </a:ext>
            </a:extLst>
          </p:cNvPr>
          <p:cNvSpPr/>
          <p:nvPr/>
        </p:nvSpPr>
        <p:spPr>
          <a:xfrm>
            <a:off x="586595" y="1194619"/>
            <a:ext cx="11438627" cy="5122941"/>
          </a:xfrm>
          <a:prstGeom prst="rect">
            <a:avLst/>
          </a:prstGeom>
        </p:spPr>
        <p:txBody>
          <a:bodyPr wrap="square">
            <a:spAutoFit/>
          </a:bodyPr>
          <a:lstStyle/>
          <a:p>
            <a:pPr marL="285750" indent="-285750" algn="just">
              <a:lnSpc>
                <a:spcPct val="150000"/>
              </a:lnSpc>
              <a:buFont typeface="Wingdings" panose="05000000000000000000" pitchFamily="2" charset="2"/>
              <a:buChar char="§"/>
            </a:pPr>
            <a:r>
              <a:rPr lang="fr-FR" sz="2000" b="1" dirty="0"/>
              <a:t>Les </a:t>
            </a:r>
            <a:r>
              <a:rPr lang="fr-FR" sz="2000" b="1" dirty="0" err="1"/>
              <a:t>clouds</a:t>
            </a:r>
            <a:r>
              <a:rPr lang="fr-FR" sz="2000" b="1" dirty="0"/>
              <a:t> privés sont vaguement définis comme des environnements cloud uniquement dédiés à un seul utilisateur final ou à un seul groupe, où l'environnement s'exécute généralement derrière le pare-feu de cet utilisateur ou groupe.</a:t>
            </a:r>
          </a:p>
          <a:p>
            <a:pPr marL="285750" indent="-285750" algn="just">
              <a:lnSpc>
                <a:spcPct val="150000"/>
              </a:lnSpc>
              <a:buFont typeface="Wingdings" panose="05000000000000000000" pitchFamily="2" charset="2"/>
              <a:buChar char="§"/>
            </a:pPr>
            <a:endParaRPr lang="fr-FR" sz="2000" b="1" dirty="0"/>
          </a:p>
          <a:p>
            <a:pPr marL="285750" indent="-285750" algn="just">
              <a:lnSpc>
                <a:spcPct val="150000"/>
              </a:lnSpc>
              <a:buFont typeface="Wingdings" panose="05000000000000000000" pitchFamily="2" charset="2"/>
              <a:buChar char="§"/>
            </a:pPr>
            <a:r>
              <a:rPr lang="fr-FR" sz="2000" b="1" dirty="0"/>
              <a:t>Tous les </a:t>
            </a:r>
            <a:r>
              <a:rPr lang="fr-FR" sz="2000" b="1" dirty="0" err="1"/>
              <a:t>clouds</a:t>
            </a:r>
            <a:r>
              <a:rPr lang="fr-FR" sz="2000" b="1" dirty="0"/>
              <a:t> deviennent des </a:t>
            </a:r>
            <a:r>
              <a:rPr lang="fr-FR" sz="2000" b="1" dirty="0" err="1"/>
              <a:t>clouds</a:t>
            </a:r>
            <a:r>
              <a:rPr lang="fr-FR" sz="2000" b="1" dirty="0"/>
              <a:t> privés lorsque l'infrastructure informatique sous-jacente est dédiée à un seul client avec un accès complètement isolé.</a:t>
            </a:r>
          </a:p>
          <a:p>
            <a:pPr marL="285750" indent="-285750" algn="just">
              <a:lnSpc>
                <a:spcPct val="150000"/>
              </a:lnSpc>
              <a:buFont typeface="Wingdings" panose="05000000000000000000" pitchFamily="2" charset="2"/>
              <a:buChar char="§"/>
            </a:pPr>
            <a:endParaRPr lang="fr-FR" sz="2000" b="1" dirty="0"/>
          </a:p>
          <a:p>
            <a:pPr marL="285750" indent="-285750" algn="just">
              <a:lnSpc>
                <a:spcPct val="150000"/>
              </a:lnSpc>
              <a:buFont typeface="Wingdings" panose="05000000000000000000" pitchFamily="2" charset="2"/>
              <a:buChar char="§"/>
            </a:pPr>
            <a:r>
              <a:rPr lang="fr-FR" sz="2000" b="1" dirty="0"/>
              <a:t>Mais les </a:t>
            </a:r>
            <a:r>
              <a:rPr lang="fr-FR" sz="2000" b="1" dirty="0" err="1"/>
              <a:t>clouds</a:t>
            </a:r>
            <a:r>
              <a:rPr lang="fr-FR" sz="2000" b="1" dirty="0"/>
              <a:t> privés ne doivent plus provenir d'une infrastructure informatique sur site.</a:t>
            </a:r>
          </a:p>
          <a:p>
            <a:pPr marL="285750" indent="-285750" algn="just">
              <a:lnSpc>
                <a:spcPct val="150000"/>
              </a:lnSpc>
              <a:buFont typeface="Wingdings" panose="05000000000000000000" pitchFamily="2" charset="2"/>
              <a:buChar char="§"/>
            </a:pPr>
            <a:r>
              <a:rPr lang="fr-FR" sz="2000" b="1" dirty="0"/>
              <a:t>Les organisations construisent maintenant des </a:t>
            </a:r>
            <a:r>
              <a:rPr lang="fr-FR" sz="2000" b="1" dirty="0" err="1"/>
              <a:t>clouds</a:t>
            </a:r>
            <a:r>
              <a:rPr lang="fr-FR" sz="2000" b="1" dirty="0"/>
              <a:t> privés sur des centres de données loués et appartenant aux fournisseurs situés hors site, ce qui rend obsolètes les règles de localisation et de propriété. </a:t>
            </a:r>
          </a:p>
        </p:txBody>
      </p:sp>
    </p:spTree>
    <p:extLst>
      <p:ext uri="{BB962C8B-B14F-4D97-AF65-F5344CB8AC3E}">
        <p14:creationId xmlns:p14="http://schemas.microsoft.com/office/powerpoint/2010/main" val="3351424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Cloud public</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23</a:t>
            </a:fld>
            <a:endParaRPr/>
          </a:p>
        </p:txBody>
      </p:sp>
      <p:sp>
        <p:nvSpPr>
          <p:cNvPr id="2" name="Rectangle 1">
            <a:extLst>
              <a:ext uri="{FF2B5EF4-FFF2-40B4-BE49-F238E27FC236}">
                <a16:creationId xmlns:a16="http://schemas.microsoft.com/office/drawing/2014/main" id="{12876A48-08C8-4198-8D68-9649AE0670BA}"/>
              </a:ext>
            </a:extLst>
          </p:cNvPr>
          <p:cNvSpPr/>
          <p:nvPr/>
        </p:nvSpPr>
        <p:spPr>
          <a:xfrm>
            <a:off x="445698" y="1329194"/>
            <a:ext cx="11300604" cy="419961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2000" b="1" dirty="0"/>
              <a:t>Les </a:t>
            </a:r>
            <a:r>
              <a:rPr lang="fr-FR" sz="2000" b="1" dirty="0" err="1"/>
              <a:t>clouds</a:t>
            </a:r>
            <a:r>
              <a:rPr lang="fr-FR" sz="2000" b="1" dirty="0"/>
              <a:t> publics sont des environnements cloud généralement créés à partir d' une infrastructure informatique n'appartenant pas à l'utilisateur final. </a:t>
            </a:r>
          </a:p>
          <a:p>
            <a:pPr algn="just">
              <a:lnSpc>
                <a:spcPct val="150000"/>
              </a:lnSpc>
            </a:pPr>
            <a:endParaRPr lang="fr-FR" sz="2000" b="1" dirty="0"/>
          </a:p>
          <a:p>
            <a:pPr marL="285750" indent="-285750" algn="just">
              <a:lnSpc>
                <a:spcPct val="150000"/>
              </a:lnSpc>
              <a:buFont typeface="Arial" panose="020B0604020202020204" pitchFamily="34" charset="0"/>
              <a:buChar char="•"/>
            </a:pPr>
            <a:r>
              <a:rPr lang="fr-FR" sz="2000" b="1" dirty="0"/>
              <a:t>Certains des plus grands fournisseurs de cloud public incluent Alibaba Cloud, Amazon Web Services (AWS), Google Cloud, IBM Cloud et Microsoft Azure.</a:t>
            </a:r>
          </a:p>
          <a:p>
            <a:pPr marL="285750" indent="-285750" algn="just">
              <a:lnSpc>
                <a:spcPct val="150000"/>
              </a:lnSpc>
              <a:buFont typeface="Arial" panose="020B0604020202020204" pitchFamily="34" charset="0"/>
              <a:buChar char="•"/>
            </a:pPr>
            <a:endParaRPr lang="fr-FR" sz="2000" b="1" dirty="0"/>
          </a:p>
          <a:p>
            <a:pPr marL="285750" indent="-285750" algn="just">
              <a:lnSpc>
                <a:spcPct val="150000"/>
              </a:lnSpc>
              <a:buFont typeface="Arial" panose="020B0604020202020204" pitchFamily="34" charset="0"/>
              <a:buChar char="•"/>
            </a:pPr>
            <a:r>
              <a:rPr lang="fr-FR" sz="2000" b="1" dirty="0"/>
              <a:t>Les </a:t>
            </a:r>
            <a:r>
              <a:rPr lang="fr-FR" sz="2000" b="1" dirty="0" err="1"/>
              <a:t>clouds</a:t>
            </a:r>
            <a:r>
              <a:rPr lang="fr-FR" sz="2000" b="1" dirty="0"/>
              <a:t> privés ne doivent plus provenir d'une infrastructure informatique sur site. Les organisations construisent maintenant des </a:t>
            </a:r>
            <a:r>
              <a:rPr lang="fr-FR" sz="2000" b="1" dirty="0" err="1"/>
              <a:t>clouds</a:t>
            </a:r>
            <a:r>
              <a:rPr lang="fr-FR" sz="2000" b="1" dirty="0"/>
              <a:t> privés sur des centres de données loués et appartenant aux fournisseurs situés hors site, ce qui rend obsolètes les règles de localisation et de propriété. </a:t>
            </a:r>
          </a:p>
        </p:txBody>
      </p:sp>
    </p:spTree>
    <p:extLst>
      <p:ext uri="{BB962C8B-B14F-4D97-AF65-F5344CB8AC3E}">
        <p14:creationId xmlns:p14="http://schemas.microsoft.com/office/powerpoint/2010/main" val="991766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152650" y="201935"/>
            <a:ext cx="7886700" cy="701675"/>
          </a:xfrm>
          <a:prstGeom prst="rect">
            <a:avLst/>
          </a:prstGeom>
          <a:noFill/>
          <a:ln>
            <a:noFill/>
          </a:ln>
        </p:spPr>
        <p:txBody>
          <a:bodyPr spcFirstLastPara="1" vert="horz" wrap="square" lIns="91425" tIns="45700" rIns="91425" bIns="45700" rtlCol="0" anchor="ctr" anchorCtr="0">
            <a:noAutofit/>
          </a:bodyPr>
          <a:lstStyle/>
          <a:p>
            <a:pPr lvl="0" algn="ctr">
              <a:buClr>
                <a:schemeClr val="dk1"/>
              </a:buClr>
              <a:buSzPts val="3300"/>
            </a:pPr>
            <a:r>
              <a:rPr lang="fr-FR" b="1" dirty="0"/>
              <a:t>Cloud hybride</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24</a:t>
            </a:fld>
            <a:endParaRPr/>
          </a:p>
        </p:txBody>
      </p:sp>
      <p:sp>
        <p:nvSpPr>
          <p:cNvPr id="2" name="Rectangle 1">
            <a:extLst>
              <a:ext uri="{FF2B5EF4-FFF2-40B4-BE49-F238E27FC236}">
                <a16:creationId xmlns:a16="http://schemas.microsoft.com/office/drawing/2014/main" id="{3D527100-A2D6-45B5-8C3B-74D81889D4EF}"/>
              </a:ext>
            </a:extLst>
          </p:cNvPr>
          <p:cNvSpPr/>
          <p:nvPr/>
        </p:nvSpPr>
        <p:spPr>
          <a:xfrm>
            <a:off x="414068" y="1224118"/>
            <a:ext cx="11421373" cy="558460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2000" b="1" dirty="0"/>
              <a:t>Un cloud hybride est un seul environnement informatique transparent créé à partir de plusieurs environnements connectés via des réseaux locaux (LAN), des réseaux étendus (WAN), des réseaux privés virtuels (VPN) et / ou des API.</a:t>
            </a:r>
          </a:p>
          <a:p>
            <a:pPr marL="285750" indent="-285750" algn="just">
              <a:lnSpc>
                <a:spcPct val="150000"/>
              </a:lnSpc>
              <a:buFont typeface="Arial" panose="020B0604020202020204" pitchFamily="34" charset="0"/>
              <a:buChar char="•"/>
            </a:pPr>
            <a:endParaRPr lang="fr-FR" sz="2000" b="1" dirty="0"/>
          </a:p>
          <a:p>
            <a:pPr marL="285750" indent="-285750" algn="just">
              <a:lnSpc>
                <a:spcPct val="150000"/>
              </a:lnSpc>
              <a:buFont typeface="Wingdings" panose="05000000000000000000" pitchFamily="2" charset="2"/>
              <a:buChar char="§"/>
            </a:pPr>
            <a:r>
              <a:rPr lang="fr-FR" sz="2000" b="1" dirty="0"/>
              <a:t>Les caractéristiques des </a:t>
            </a:r>
            <a:r>
              <a:rPr lang="fr-FR" sz="2000" b="1" dirty="0" err="1"/>
              <a:t>clouds</a:t>
            </a:r>
            <a:r>
              <a:rPr lang="fr-FR" sz="2000" b="1" dirty="0"/>
              <a:t> hybrides sont complexes et les exigences peuvent différer selon la personne à qui vous le demandez. Par exemple, un cloud hybride peut inclure:</a:t>
            </a:r>
          </a:p>
          <a:p>
            <a:pPr algn="just">
              <a:lnSpc>
                <a:spcPct val="150000"/>
              </a:lnSpc>
            </a:pPr>
            <a:endParaRPr lang="fr-FR" sz="2000" b="1" dirty="0"/>
          </a:p>
          <a:p>
            <a:pPr marL="285750" indent="-285750" algn="just">
              <a:lnSpc>
                <a:spcPct val="150000"/>
              </a:lnSpc>
              <a:buFont typeface="Wingdings" panose="05000000000000000000" pitchFamily="2" charset="2"/>
              <a:buChar char="ü"/>
            </a:pPr>
            <a:r>
              <a:rPr lang="fr-FR" sz="2000" b="1" dirty="0"/>
              <a:t>Au moins 1 cloud privé et au moins 1 cloud public</a:t>
            </a:r>
          </a:p>
          <a:p>
            <a:pPr marL="285750" indent="-285750" algn="just">
              <a:lnSpc>
                <a:spcPct val="150000"/>
              </a:lnSpc>
              <a:buFont typeface="Wingdings" panose="05000000000000000000" pitchFamily="2" charset="2"/>
              <a:buChar char="ü"/>
            </a:pPr>
            <a:r>
              <a:rPr lang="fr-FR" sz="2000" b="1" dirty="0"/>
              <a:t>2 nuages ​​privés ou plus</a:t>
            </a:r>
          </a:p>
          <a:p>
            <a:pPr marL="285750" indent="-285750" algn="just">
              <a:lnSpc>
                <a:spcPct val="150000"/>
              </a:lnSpc>
              <a:buFont typeface="Wingdings" panose="05000000000000000000" pitchFamily="2" charset="2"/>
              <a:buChar char="ü"/>
            </a:pPr>
            <a:r>
              <a:rPr lang="fr-FR" sz="2000" b="1" dirty="0"/>
              <a:t>2 </a:t>
            </a:r>
            <a:r>
              <a:rPr lang="fr-FR" sz="2000" b="1" dirty="0" err="1"/>
              <a:t>clouds</a:t>
            </a:r>
            <a:r>
              <a:rPr lang="fr-FR" sz="2000" b="1" dirty="0"/>
              <a:t> publics ou plus</a:t>
            </a:r>
          </a:p>
          <a:p>
            <a:pPr marL="285750" indent="-285750" algn="just">
              <a:lnSpc>
                <a:spcPct val="150000"/>
              </a:lnSpc>
              <a:buFont typeface="Wingdings" panose="05000000000000000000" pitchFamily="2" charset="2"/>
              <a:buChar char="ü"/>
            </a:pPr>
            <a:r>
              <a:rPr lang="fr-FR" sz="2000" b="1" dirty="0"/>
              <a:t>Un environnement </a:t>
            </a:r>
            <a:r>
              <a:rPr lang="fr-FR" sz="2000" b="1" dirty="0" err="1"/>
              <a:t>bare-metal</a:t>
            </a:r>
            <a:r>
              <a:rPr lang="fr-FR" sz="2000" b="1" dirty="0"/>
              <a:t> ou virtuel connecté à au moins 1 cloud public ou privé</a:t>
            </a:r>
          </a:p>
          <a:p>
            <a:pPr marL="285750" indent="-285750" algn="just">
              <a:lnSpc>
                <a:spcPct val="150000"/>
              </a:lnSpc>
              <a:buFont typeface="Arial" panose="020B0604020202020204" pitchFamily="34" charset="0"/>
              <a:buChar char="•"/>
            </a:pPr>
            <a:endParaRPr lang="fr-FR" sz="2000" b="1" dirty="0"/>
          </a:p>
        </p:txBody>
      </p:sp>
    </p:spTree>
    <p:extLst>
      <p:ext uri="{BB962C8B-B14F-4D97-AF65-F5344CB8AC3E}">
        <p14:creationId xmlns:p14="http://schemas.microsoft.com/office/powerpoint/2010/main" val="3614132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70955" y="30470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fr-FR" sz="4000" b="1" dirty="0" err="1"/>
              <a:t>Terraform</a:t>
            </a:r>
            <a:endParaRPr lang="en-US" sz="3600" b="1" dirty="0"/>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a:extLst>
              <a:ext uri="{FF2B5EF4-FFF2-40B4-BE49-F238E27FC236}">
                <a16:creationId xmlns:a16="http://schemas.microsoft.com/office/drawing/2014/main" id="{B387F3F9-4165-4931-982D-358E77B27230}"/>
              </a:ext>
            </a:extLst>
          </p:cNvPr>
          <p:cNvSpPr/>
          <p:nvPr/>
        </p:nvSpPr>
        <p:spPr>
          <a:xfrm>
            <a:off x="281796" y="888724"/>
            <a:ext cx="11628407" cy="2352952"/>
          </a:xfrm>
          <a:prstGeom prst="rect">
            <a:avLst/>
          </a:prstGeom>
        </p:spPr>
        <p:txBody>
          <a:bodyPr wrap="square">
            <a:spAutoFit/>
          </a:bodyPr>
          <a:lstStyle/>
          <a:p>
            <a:pPr marL="342900" indent="-342900">
              <a:lnSpc>
                <a:spcPct val="150000"/>
              </a:lnSpc>
              <a:buFont typeface="Wingdings" panose="05000000000000000000" pitchFamily="2" charset="2"/>
              <a:buChar char="§"/>
            </a:pPr>
            <a:r>
              <a:rPr lang="fr-FR" sz="2000" b="1" dirty="0" err="1"/>
              <a:t>Terraform</a:t>
            </a:r>
            <a:r>
              <a:rPr lang="fr-FR" sz="2000" b="1" dirty="0"/>
              <a:t> est un outil permettant de créer, modifier et versionner une infrastructure de manière sûre et efficace.</a:t>
            </a:r>
          </a:p>
          <a:p>
            <a:pPr marL="342900" indent="-342900">
              <a:lnSpc>
                <a:spcPct val="150000"/>
              </a:lnSpc>
              <a:buFont typeface="Wingdings" panose="05000000000000000000" pitchFamily="2" charset="2"/>
              <a:buChar char="§"/>
            </a:pPr>
            <a:r>
              <a:rPr lang="fr-FR" sz="2000" b="1" dirty="0" err="1"/>
              <a:t>Terraform</a:t>
            </a:r>
            <a:r>
              <a:rPr lang="fr-FR" sz="2000" b="1" dirty="0"/>
              <a:t> peut gérer différents fournisseurs d'infrastructure, allant des Cloud Providers (AWS, Azure, GCP, Alibaba Cloud, </a:t>
            </a:r>
            <a:r>
              <a:rPr lang="fr-FR" sz="2000" b="1" dirty="0" err="1"/>
              <a:t>etc</a:t>
            </a:r>
            <a:r>
              <a:rPr lang="fr-FR" sz="2000" b="1" dirty="0"/>
              <a:t> ...) </a:t>
            </a:r>
          </a:p>
          <a:p>
            <a:pPr marL="342900" indent="-342900">
              <a:lnSpc>
                <a:spcPct val="150000"/>
              </a:lnSpc>
              <a:buFont typeface="Wingdings" panose="05000000000000000000" pitchFamily="2" charset="2"/>
              <a:buChar char="§"/>
            </a:pPr>
            <a:r>
              <a:rPr lang="fr-FR" sz="2000" b="1" dirty="0"/>
              <a:t>Ainsi que les solutions internes personnalisées (</a:t>
            </a:r>
            <a:r>
              <a:rPr lang="fr-FR" sz="2000" b="1" dirty="0" err="1"/>
              <a:t>VmWare</a:t>
            </a:r>
            <a:r>
              <a:rPr lang="fr-FR" sz="2000" b="1" dirty="0"/>
              <a:t>, </a:t>
            </a:r>
            <a:r>
              <a:rPr lang="fr-FR" sz="2000" b="1" dirty="0" err="1"/>
              <a:t>Kubernetes</a:t>
            </a:r>
            <a:r>
              <a:rPr lang="fr-FR" sz="2000" b="1" dirty="0"/>
              <a:t>, </a:t>
            </a:r>
            <a:r>
              <a:rPr lang="fr-FR" sz="2000" b="1" dirty="0" err="1"/>
              <a:t>etc</a:t>
            </a:r>
            <a:r>
              <a:rPr lang="fr-FR" sz="2000" b="1" dirty="0"/>
              <a:t> ...).</a:t>
            </a:r>
          </a:p>
        </p:txBody>
      </p:sp>
      <p:pic>
        <p:nvPicPr>
          <p:cNvPr id="3074" name="Picture 2" descr="fonctionnement de Terraform">
            <a:extLst>
              <a:ext uri="{FF2B5EF4-FFF2-40B4-BE49-F238E27FC236}">
                <a16:creationId xmlns:a16="http://schemas.microsoft.com/office/drawing/2014/main" id="{DB4DF155-334A-44AA-9E55-DCA4B1922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864" y="3276601"/>
            <a:ext cx="7428272" cy="350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5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a:spLocks noGrp="1"/>
          </p:cNvSpPr>
          <p:nvPr>
            <p:ph type="title"/>
          </p:nvPr>
        </p:nvSpPr>
        <p:spPr>
          <a:xfrm>
            <a:off x="2109787" y="3886200"/>
            <a:ext cx="7772400" cy="1757362"/>
          </a:xfrm>
          <a:prstGeom prst="rect">
            <a:avLst/>
          </a:prstGeom>
          <a:noFill/>
          <a:ln>
            <a:noFill/>
          </a:ln>
        </p:spPr>
        <p:txBody>
          <a:bodyPr spcFirstLastPara="1" vert="horz" wrap="square" lIns="91425" tIns="45700" rIns="91425" bIns="45700" rtlCol="0" anchor="t" anchorCtr="0">
            <a:normAutofit/>
          </a:bodyPr>
          <a:lstStyle/>
          <a:p>
            <a:pPr algn="ctr">
              <a:buClr>
                <a:schemeClr val="dk1"/>
              </a:buClr>
              <a:buSzPts val="2800"/>
            </a:pPr>
            <a:br>
              <a:rPr lang="en-US" sz="4800" b="1" dirty="0"/>
            </a:br>
            <a:endParaRPr sz="4800" i="1" dirty="0"/>
          </a:p>
        </p:txBody>
      </p:sp>
      <p:sp>
        <p:nvSpPr>
          <p:cNvPr id="4" name="Google Shape;345;p24">
            <a:extLst>
              <a:ext uri="{FF2B5EF4-FFF2-40B4-BE49-F238E27FC236}">
                <a16:creationId xmlns:a16="http://schemas.microsoft.com/office/drawing/2014/main" id="{D958542F-CF72-441B-A046-E618201317B2}"/>
              </a:ext>
            </a:extLst>
          </p:cNvPr>
          <p:cNvSpPr txBox="1"/>
          <p:nvPr/>
        </p:nvSpPr>
        <p:spPr>
          <a:xfrm>
            <a:off x="7981950" y="6323646"/>
            <a:ext cx="20574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898989"/>
              </a:buClr>
              <a:buSzPts val="900"/>
              <a:buFont typeface="Calibri"/>
              <a:buNone/>
            </a:pPr>
            <a:fld id="{00000000-1234-1234-1234-123412341234}" type="slidenum">
              <a:rPr lang="en-US" sz="900" b="0" i="0" u="none" smtClean="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900"/>
                <a:buFont typeface="Calibri"/>
                <a:buNone/>
              </a:pPr>
              <a:t>26</a:t>
            </a:fld>
            <a:endParaRPr lang="en-US"/>
          </a:p>
        </p:txBody>
      </p:sp>
      <p:sp>
        <p:nvSpPr>
          <p:cNvPr id="6" name="Google Shape;344;p24">
            <a:extLst>
              <a:ext uri="{FF2B5EF4-FFF2-40B4-BE49-F238E27FC236}">
                <a16:creationId xmlns:a16="http://schemas.microsoft.com/office/drawing/2014/main" id="{F5E6D99A-D036-43D6-98F7-D6A9244B7A3E}"/>
              </a:ext>
            </a:extLst>
          </p:cNvPr>
          <p:cNvSpPr txBox="1">
            <a:spLocks noGrp="1"/>
          </p:cNvSpPr>
          <p:nvPr/>
        </p:nvSpPr>
        <p:spPr>
          <a:xfrm>
            <a:off x="2152650" y="169229"/>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Application en 12 facteurs</a:t>
            </a:r>
            <a:br>
              <a:rPr lang="fr-FR" sz="3600" b="1" dirty="0"/>
            </a:br>
            <a:endParaRPr lang="fr-FR" b="1" dirty="0"/>
          </a:p>
        </p:txBody>
      </p:sp>
      <p:sp>
        <p:nvSpPr>
          <p:cNvPr id="7" name="Rectangle 6">
            <a:extLst>
              <a:ext uri="{FF2B5EF4-FFF2-40B4-BE49-F238E27FC236}">
                <a16:creationId xmlns:a16="http://schemas.microsoft.com/office/drawing/2014/main" id="{DE9CFCBE-9F82-43D3-8388-0ACB161DBBE9}"/>
              </a:ext>
            </a:extLst>
          </p:cNvPr>
          <p:cNvSpPr/>
          <p:nvPr/>
        </p:nvSpPr>
        <p:spPr>
          <a:xfrm>
            <a:off x="271975" y="746737"/>
            <a:ext cx="11648049" cy="617887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Bef>
                <a:spcPts val="1200"/>
              </a:spcBef>
            </a:pPr>
            <a:r>
              <a:rPr lang="en-US" sz="1600" b="1" dirty="0">
                <a:solidFill>
                  <a:schemeClr val="tx1"/>
                </a:solidFill>
                <a:latin typeface="+mn-lt"/>
                <a:hlinkClick r:id="rId3">
                  <a:extLst>
                    <a:ext uri="{A12FA001-AC4F-418D-AE19-62706E023703}">
                      <ahyp:hlinkClr xmlns:ahyp="http://schemas.microsoft.com/office/drawing/2018/hyperlinkcolor" val="tx"/>
                    </a:ext>
                  </a:extLst>
                </a:hlinkClick>
              </a:rPr>
              <a:t>I. Codebase</a:t>
            </a:r>
            <a:r>
              <a:rPr lang="en-US" sz="1600" b="1" dirty="0">
                <a:solidFill>
                  <a:schemeClr val="tx1"/>
                </a:solidFill>
                <a:latin typeface="+mn-lt"/>
              </a:rPr>
              <a:t> </a:t>
            </a:r>
            <a:r>
              <a:rPr lang="fr-FR" sz="1600" b="1" dirty="0">
                <a:solidFill>
                  <a:schemeClr val="tx1"/>
                </a:solidFill>
                <a:latin typeface="+mn-lt"/>
              </a:rPr>
              <a:t>Une base de codes suivie dans l’SCM, de nombreux déploiements.</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4">
                  <a:extLst>
                    <a:ext uri="{A12FA001-AC4F-418D-AE19-62706E023703}">
                      <ahyp:hlinkClr xmlns:ahyp="http://schemas.microsoft.com/office/drawing/2018/hyperlinkcolor" val="tx"/>
                    </a:ext>
                  </a:extLst>
                </a:hlinkClick>
              </a:rPr>
              <a:t>II. Dependencies</a:t>
            </a:r>
            <a:r>
              <a:rPr lang="en-US" sz="1600" b="1" dirty="0">
                <a:solidFill>
                  <a:schemeClr val="tx1"/>
                </a:solidFill>
                <a:latin typeface="+mn-lt"/>
              </a:rPr>
              <a:t> </a:t>
            </a:r>
            <a:r>
              <a:rPr lang="fr-FR" sz="1600" b="1" dirty="0">
                <a:solidFill>
                  <a:schemeClr val="tx1"/>
                </a:solidFill>
                <a:latin typeface="+mn-lt"/>
              </a:rPr>
              <a:t>Déclarer et isoler explicitement les dépendances</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5">
                  <a:extLst>
                    <a:ext uri="{A12FA001-AC4F-418D-AE19-62706E023703}">
                      <ahyp:hlinkClr xmlns:ahyp="http://schemas.microsoft.com/office/drawing/2018/hyperlinkcolor" val="tx"/>
                    </a:ext>
                  </a:extLst>
                </a:hlinkClick>
              </a:rPr>
              <a:t>III. Config</a:t>
            </a:r>
            <a:r>
              <a:rPr lang="en-US" sz="1600" b="1" dirty="0">
                <a:solidFill>
                  <a:schemeClr val="tx1"/>
                </a:solidFill>
                <a:latin typeface="+mn-lt"/>
              </a:rPr>
              <a:t> </a:t>
            </a:r>
            <a:r>
              <a:rPr lang="fr-FR" sz="1600" b="1" dirty="0">
                <a:solidFill>
                  <a:schemeClr val="tx1"/>
                </a:solidFill>
                <a:latin typeface="+mn-lt"/>
              </a:rPr>
              <a:t>Stockage de la configuration dans l’environnement</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6">
                  <a:extLst>
                    <a:ext uri="{A12FA001-AC4F-418D-AE19-62706E023703}">
                      <ahyp:hlinkClr xmlns:ahyp="http://schemas.microsoft.com/office/drawing/2018/hyperlinkcolor" val="tx"/>
                    </a:ext>
                  </a:extLst>
                </a:hlinkClick>
              </a:rPr>
              <a:t>IV. Backing services</a:t>
            </a:r>
            <a:r>
              <a:rPr lang="en-US" sz="1600" b="1" dirty="0">
                <a:solidFill>
                  <a:schemeClr val="tx1"/>
                </a:solidFill>
                <a:latin typeface="+mn-lt"/>
              </a:rPr>
              <a:t> </a:t>
            </a:r>
            <a:r>
              <a:rPr lang="fr-FR" sz="1600" b="1" dirty="0">
                <a:solidFill>
                  <a:schemeClr val="tx1"/>
                </a:solidFill>
                <a:latin typeface="+mn-lt"/>
              </a:rPr>
              <a:t>Traiter les backing services comme des ressources rattachées</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7">
                  <a:extLst>
                    <a:ext uri="{A12FA001-AC4F-418D-AE19-62706E023703}">
                      <ahyp:hlinkClr xmlns:ahyp="http://schemas.microsoft.com/office/drawing/2018/hyperlinkcolor" val="tx"/>
                    </a:ext>
                  </a:extLst>
                </a:hlinkClick>
              </a:rPr>
              <a:t>V. Build, release, run</a:t>
            </a:r>
            <a:r>
              <a:rPr lang="en-US" sz="1600" b="1" dirty="0">
                <a:solidFill>
                  <a:schemeClr val="tx1"/>
                </a:solidFill>
                <a:latin typeface="+mn-lt"/>
              </a:rPr>
              <a:t> </a:t>
            </a:r>
            <a:r>
              <a:rPr lang="fr-FR" sz="1600" b="1" dirty="0">
                <a:solidFill>
                  <a:schemeClr val="tx1"/>
                </a:solidFill>
                <a:latin typeface="+mn-lt"/>
              </a:rPr>
              <a:t>Étapes de construction et d’exécution sont strictement séparées</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8">
                  <a:extLst>
                    <a:ext uri="{A12FA001-AC4F-418D-AE19-62706E023703}">
                      <ahyp:hlinkClr xmlns:ahyp="http://schemas.microsoft.com/office/drawing/2018/hyperlinkcolor" val="tx"/>
                    </a:ext>
                  </a:extLst>
                </a:hlinkClick>
              </a:rPr>
              <a:t>VI. Processes</a:t>
            </a:r>
            <a:r>
              <a:rPr lang="en-US" sz="1600" b="1" dirty="0">
                <a:solidFill>
                  <a:schemeClr val="tx1"/>
                </a:solidFill>
                <a:latin typeface="+mn-lt"/>
              </a:rPr>
              <a:t> </a:t>
            </a:r>
            <a:r>
              <a:rPr lang="fr-FR" sz="1600" b="1" dirty="0">
                <a:solidFill>
                  <a:schemeClr val="tx1"/>
                </a:solidFill>
                <a:latin typeface="+mn-lt"/>
              </a:rPr>
              <a:t>Exécuter l’application comme un ou plusieurs </a:t>
            </a:r>
            <a:r>
              <a:rPr lang="fr-FR" sz="1600" b="1" dirty="0" err="1">
                <a:solidFill>
                  <a:schemeClr val="tx1"/>
                </a:solidFill>
                <a:latin typeface="+mn-lt"/>
              </a:rPr>
              <a:t>stateless</a:t>
            </a:r>
            <a:r>
              <a:rPr lang="fr-FR" sz="1600" b="1" dirty="0">
                <a:solidFill>
                  <a:schemeClr val="tx1"/>
                </a:solidFill>
                <a:latin typeface="+mn-lt"/>
              </a:rPr>
              <a:t> processus</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9">
                  <a:extLst>
                    <a:ext uri="{A12FA001-AC4F-418D-AE19-62706E023703}">
                      <ahyp:hlinkClr xmlns:ahyp="http://schemas.microsoft.com/office/drawing/2018/hyperlinkcolor" val="tx"/>
                    </a:ext>
                  </a:extLst>
                </a:hlinkClick>
              </a:rPr>
              <a:t>VII. Port binding</a:t>
            </a:r>
            <a:r>
              <a:rPr lang="en-US" sz="1600" b="1" dirty="0">
                <a:solidFill>
                  <a:schemeClr val="tx1"/>
                </a:solidFill>
                <a:latin typeface="+mn-lt"/>
              </a:rPr>
              <a:t> </a:t>
            </a:r>
            <a:r>
              <a:rPr lang="fr-FR" sz="1600" b="1" dirty="0">
                <a:solidFill>
                  <a:schemeClr val="tx1"/>
                </a:solidFill>
                <a:latin typeface="+mn-lt"/>
              </a:rPr>
              <a:t>Services d’exportation via le port binding</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10">
                  <a:extLst>
                    <a:ext uri="{A12FA001-AC4F-418D-AE19-62706E023703}">
                      <ahyp:hlinkClr xmlns:ahyp="http://schemas.microsoft.com/office/drawing/2018/hyperlinkcolor" val="tx"/>
                    </a:ext>
                  </a:extLst>
                </a:hlinkClick>
              </a:rPr>
              <a:t>VIII. Concurrency</a:t>
            </a:r>
            <a:r>
              <a:rPr lang="en-US" sz="1600" b="1" dirty="0">
                <a:solidFill>
                  <a:schemeClr val="tx1"/>
                </a:solidFill>
                <a:latin typeface="+mn-lt"/>
              </a:rPr>
              <a:t> </a:t>
            </a:r>
            <a:r>
              <a:rPr lang="fr-FR" sz="1600" b="1" dirty="0">
                <a:solidFill>
                  <a:schemeClr val="tx1"/>
                </a:solidFill>
                <a:latin typeface="+mn-lt"/>
              </a:rPr>
              <a:t>Mise à l’échelle via le modèle de processus</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11">
                  <a:extLst>
                    <a:ext uri="{A12FA001-AC4F-418D-AE19-62706E023703}">
                      <ahyp:hlinkClr xmlns:ahyp="http://schemas.microsoft.com/office/drawing/2018/hyperlinkcolor" val="tx"/>
                    </a:ext>
                  </a:extLst>
                </a:hlinkClick>
              </a:rPr>
              <a:t>IX. Disposability</a:t>
            </a:r>
            <a:r>
              <a:rPr lang="en-US" sz="1600" b="1" dirty="0">
                <a:solidFill>
                  <a:schemeClr val="tx1"/>
                </a:solidFill>
                <a:latin typeface="+mn-lt"/>
              </a:rPr>
              <a:t> </a:t>
            </a:r>
            <a:r>
              <a:rPr lang="fr-FR" sz="1600" b="1" dirty="0">
                <a:solidFill>
                  <a:schemeClr val="tx1"/>
                </a:solidFill>
                <a:latin typeface="+mn-lt"/>
              </a:rPr>
              <a:t>Maximisez la robustesse avec un démarrage rapide et un arrêt gracieux.</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12">
                  <a:extLst>
                    <a:ext uri="{A12FA001-AC4F-418D-AE19-62706E023703}">
                      <ahyp:hlinkClr xmlns:ahyp="http://schemas.microsoft.com/office/drawing/2018/hyperlinkcolor" val="tx"/>
                    </a:ext>
                  </a:extLst>
                </a:hlinkClick>
              </a:rPr>
              <a:t>X. Dev/prod parity</a:t>
            </a:r>
            <a:r>
              <a:rPr lang="en-US" sz="1600" b="1" dirty="0">
                <a:solidFill>
                  <a:schemeClr val="tx1"/>
                </a:solidFill>
                <a:latin typeface="+mn-lt"/>
              </a:rPr>
              <a:t> </a:t>
            </a:r>
            <a:r>
              <a:rPr lang="fr-FR" sz="1600" b="1" dirty="0">
                <a:solidFill>
                  <a:schemeClr val="tx1"/>
                </a:solidFill>
                <a:latin typeface="+mn-lt"/>
              </a:rPr>
              <a:t>Maintenir le développement, la mise en scène et la production aussi semblables que possible</a:t>
            </a:r>
            <a:endParaRPr lang="en-US" sz="1600" b="1" dirty="0">
              <a:solidFill>
                <a:schemeClr val="tx1"/>
              </a:solidFill>
              <a:latin typeface="+mn-lt"/>
            </a:endParaRPr>
          </a:p>
          <a:p>
            <a:pPr algn="just">
              <a:lnSpc>
                <a:spcPct val="150000"/>
              </a:lnSpc>
              <a:spcBef>
                <a:spcPts val="1200"/>
              </a:spcBef>
            </a:pPr>
            <a:r>
              <a:rPr lang="en-US" sz="1600" b="1" dirty="0">
                <a:solidFill>
                  <a:schemeClr val="tx1"/>
                </a:solidFill>
                <a:latin typeface="+mn-lt"/>
                <a:hlinkClick r:id="rId13">
                  <a:extLst>
                    <a:ext uri="{A12FA001-AC4F-418D-AE19-62706E023703}">
                      <ahyp:hlinkClr xmlns:ahyp="http://schemas.microsoft.com/office/drawing/2018/hyperlinkcolor" val="tx"/>
                    </a:ext>
                  </a:extLst>
                </a:hlinkClick>
              </a:rPr>
              <a:t>XI. Logs</a:t>
            </a:r>
            <a:r>
              <a:rPr lang="en-US" sz="1600" b="1" dirty="0">
                <a:solidFill>
                  <a:schemeClr val="tx1"/>
                </a:solidFill>
                <a:latin typeface="+mn-lt"/>
              </a:rPr>
              <a:t> </a:t>
            </a:r>
            <a:r>
              <a:rPr lang="fr-FR" sz="1600" b="1" dirty="0">
                <a:solidFill>
                  <a:schemeClr val="tx1"/>
                </a:solidFill>
                <a:latin typeface="+mn-lt"/>
              </a:rPr>
              <a:t>Traiter les journaux comme des flux d’événements</a:t>
            </a:r>
          </a:p>
          <a:p>
            <a:pPr algn="just">
              <a:lnSpc>
                <a:spcPct val="150000"/>
              </a:lnSpc>
              <a:spcBef>
                <a:spcPts val="1200"/>
              </a:spcBef>
            </a:pPr>
            <a:r>
              <a:rPr lang="en-US" sz="1600" b="1" dirty="0">
                <a:solidFill>
                  <a:schemeClr val="tx1"/>
                </a:solidFill>
                <a:latin typeface="+mn-lt"/>
                <a:hlinkClick r:id="rId14">
                  <a:extLst>
                    <a:ext uri="{A12FA001-AC4F-418D-AE19-62706E023703}">
                      <ahyp:hlinkClr xmlns:ahyp="http://schemas.microsoft.com/office/drawing/2018/hyperlinkcolor" val="tx"/>
                    </a:ext>
                  </a:extLst>
                </a:hlinkClick>
              </a:rPr>
              <a:t>XII. Admin processes</a:t>
            </a:r>
            <a:r>
              <a:rPr lang="en-US" sz="1600" b="1" dirty="0">
                <a:solidFill>
                  <a:schemeClr val="tx1"/>
                </a:solidFill>
                <a:latin typeface="+mn-lt"/>
              </a:rPr>
              <a:t> </a:t>
            </a:r>
            <a:r>
              <a:rPr lang="fr-FR" sz="1600" b="1" dirty="0">
                <a:solidFill>
                  <a:schemeClr val="tx1"/>
                </a:solidFill>
                <a:latin typeface="+mn-lt"/>
              </a:rPr>
              <a:t>Exécuter des tâches administratives ou de gestion en tant que processus ponctuels</a:t>
            </a:r>
            <a:endParaRPr lang="en-US" sz="1600" b="1" dirty="0">
              <a:solidFill>
                <a:schemeClr val="tx1"/>
              </a:solidFill>
              <a:latin typeface="+mn-lt"/>
            </a:endParaRPr>
          </a:p>
        </p:txBody>
      </p:sp>
    </p:spTree>
    <p:extLst>
      <p:ext uri="{BB962C8B-B14F-4D97-AF65-F5344CB8AC3E}">
        <p14:creationId xmlns:p14="http://schemas.microsoft.com/office/powerpoint/2010/main" val="250152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27</a:t>
            </a:fld>
            <a:endParaRPr/>
          </a:p>
        </p:txBody>
      </p:sp>
      <p:sp>
        <p:nvSpPr>
          <p:cNvPr id="4" name="Google Shape;344;p24">
            <a:extLst>
              <a:ext uri="{FF2B5EF4-FFF2-40B4-BE49-F238E27FC236}">
                <a16:creationId xmlns:a16="http://schemas.microsoft.com/office/drawing/2014/main" id="{23348A4D-A26A-4AEA-A5A1-FEC374BD23D6}"/>
              </a:ext>
            </a:extLst>
          </p:cNvPr>
          <p:cNvSpPr txBox="1">
            <a:spLocks noGrp="1"/>
          </p:cNvSpPr>
          <p:nvPr/>
        </p:nvSpPr>
        <p:spPr>
          <a:xfrm>
            <a:off x="2152650" y="169229"/>
            <a:ext cx="7886700"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Machines Virtuelle vs </a:t>
            </a:r>
            <a:r>
              <a:rPr lang="fr-FR" sz="3600" b="1" dirty="0" err="1"/>
              <a:t>Bare</a:t>
            </a:r>
            <a:r>
              <a:rPr lang="fr-FR" sz="3600" b="1" dirty="0"/>
              <a:t> </a:t>
            </a:r>
            <a:r>
              <a:rPr lang="fr-FR" sz="3600" b="1" dirty="0" err="1"/>
              <a:t>Metal</a:t>
            </a:r>
            <a:endParaRPr lang="fr-FR" b="1" dirty="0"/>
          </a:p>
        </p:txBody>
      </p:sp>
      <p:pic>
        <p:nvPicPr>
          <p:cNvPr id="3" name="Picture 2">
            <a:extLst>
              <a:ext uri="{FF2B5EF4-FFF2-40B4-BE49-F238E27FC236}">
                <a16:creationId xmlns:a16="http://schemas.microsoft.com/office/drawing/2014/main" id="{F5FA6A26-E231-4406-BE4F-123E70E55E87}"/>
              </a:ext>
            </a:extLst>
          </p:cNvPr>
          <p:cNvPicPr>
            <a:picLocks noChangeAspect="1"/>
          </p:cNvPicPr>
          <p:nvPr/>
        </p:nvPicPr>
        <p:blipFill>
          <a:blip r:embed="rId3"/>
          <a:stretch>
            <a:fillRect/>
          </a:stretch>
        </p:blipFill>
        <p:spPr>
          <a:xfrm>
            <a:off x="956733" y="1213151"/>
            <a:ext cx="10278534" cy="5508325"/>
          </a:xfrm>
          <a:prstGeom prst="rect">
            <a:avLst/>
          </a:prstGeom>
        </p:spPr>
      </p:pic>
    </p:spTree>
    <p:extLst>
      <p:ext uri="{BB962C8B-B14F-4D97-AF65-F5344CB8AC3E}">
        <p14:creationId xmlns:p14="http://schemas.microsoft.com/office/powerpoint/2010/main" val="956159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28</a:t>
            </a:fld>
            <a:endParaRPr/>
          </a:p>
        </p:txBody>
      </p:sp>
      <p:sp>
        <p:nvSpPr>
          <p:cNvPr id="4" name="Google Shape;344;p24">
            <a:extLst>
              <a:ext uri="{FF2B5EF4-FFF2-40B4-BE49-F238E27FC236}">
                <a16:creationId xmlns:a16="http://schemas.microsoft.com/office/drawing/2014/main" id="{E727ADFD-44C4-4223-AED2-3AFF51AD83C3}"/>
              </a:ext>
            </a:extLst>
          </p:cNvPr>
          <p:cNvSpPr txBox="1">
            <a:spLocks noGrp="1"/>
          </p:cNvSpPr>
          <p:nvPr/>
        </p:nvSpPr>
        <p:spPr>
          <a:xfrm>
            <a:off x="1524000" y="410768"/>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applications sur des machines virtuelles</a:t>
            </a:r>
            <a:endParaRPr lang="fr-FR" b="1" dirty="0"/>
          </a:p>
        </p:txBody>
      </p:sp>
      <p:pic>
        <p:nvPicPr>
          <p:cNvPr id="5" name="Picture 4">
            <a:extLst>
              <a:ext uri="{FF2B5EF4-FFF2-40B4-BE49-F238E27FC236}">
                <a16:creationId xmlns:a16="http://schemas.microsoft.com/office/drawing/2014/main" id="{E5BBD5C6-8C9A-4AE1-8651-829DAF6FDA96}"/>
              </a:ext>
            </a:extLst>
          </p:cNvPr>
          <p:cNvPicPr>
            <a:picLocks noChangeAspect="1"/>
          </p:cNvPicPr>
          <p:nvPr/>
        </p:nvPicPr>
        <p:blipFill>
          <a:blip r:embed="rId3"/>
          <a:stretch>
            <a:fillRect/>
          </a:stretch>
        </p:blipFill>
        <p:spPr>
          <a:xfrm>
            <a:off x="1098954" y="1125143"/>
            <a:ext cx="10310918" cy="5413770"/>
          </a:xfrm>
          <a:prstGeom prst="rect">
            <a:avLst/>
          </a:prstGeom>
        </p:spPr>
      </p:pic>
    </p:spTree>
    <p:extLst>
      <p:ext uri="{BB962C8B-B14F-4D97-AF65-F5344CB8AC3E}">
        <p14:creationId xmlns:p14="http://schemas.microsoft.com/office/powerpoint/2010/main" val="244334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29</a:t>
            </a:fld>
            <a:endParaRPr/>
          </a:p>
        </p:txBody>
      </p:sp>
      <p:sp>
        <p:nvSpPr>
          <p:cNvPr id="4" name="Google Shape;344;p24">
            <a:extLst>
              <a:ext uri="{FF2B5EF4-FFF2-40B4-BE49-F238E27FC236}">
                <a16:creationId xmlns:a16="http://schemas.microsoft.com/office/drawing/2014/main" id="{D2C12A1C-15B1-49E3-9923-DACAFDA93DDA}"/>
              </a:ext>
            </a:extLst>
          </p:cNvPr>
          <p:cNvSpPr txBox="1">
            <a:spLocks noGrp="1"/>
          </p:cNvSpPr>
          <p:nvPr/>
        </p:nvSpPr>
        <p:spPr>
          <a:xfrm>
            <a:off x="1524000" y="410768"/>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applications sur des machines virtuelles</a:t>
            </a:r>
            <a:endParaRPr lang="fr-FR" b="1" dirty="0"/>
          </a:p>
        </p:txBody>
      </p:sp>
      <p:pic>
        <p:nvPicPr>
          <p:cNvPr id="5" name="Picture 4">
            <a:extLst>
              <a:ext uri="{FF2B5EF4-FFF2-40B4-BE49-F238E27FC236}">
                <a16:creationId xmlns:a16="http://schemas.microsoft.com/office/drawing/2014/main" id="{53F47F20-7F8B-4626-8BAB-BEA95C8F741F}"/>
              </a:ext>
            </a:extLst>
          </p:cNvPr>
          <p:cNvPicPr>
            <a:picLocks noChangeAspect="1"/>
          </p:cNvPicPr>
          <p:nvPr/>
        </p:nvPicPr>
        <p:blipFill>
          <a:blip r:embed="rId3"/>
          <a:stretch>
            <a:fillRect/>
          </a:stretch>
        </p:blipFill>
        <p:spPr>
          <a:xfrm>
            <a:off x="752100" y="1285875"/>
            <a:ext cx="10907668" cy="5161357"/>
          </a:xfrm>
          <a:prstGeom prst="rect">
            <a:avLst/>
          </a:prstGeom>
        </p:spPr>
      </p:pic>
    </p:spTree>
    <p:extLst>
      <p:ext uri="{BB962C8B-B14F-4D97-AF65-F5344CB8AC3E}">
        <p14:creationId xmlns:p14="http://schemas.microsoft.com/office/powerpoint/2010/main" val="223438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838200" y="365126"/>
            <a:ext cx="10515600" cy="886900"/>
          </a:xfrm>
        </p:spPr>
        <p:txBody>
          <a:bodyPr>
            <a:normAutofit/>
          </a:bodyPr>
          <a:lstStyle/>
          <a:p>
            <a:pPr algn="ctr"/>
            <a:r>
              <a:rPr lang="fr-FR" sz="3600" b="1" i="0" u="none" strike="noStrike" baseline="0" dirty="0">
                <a:solidFill>
                  <a:srgbClr val="000000"/>
                </a:solidFill>
                <a:latin typeface="Segoe UI Symbol" panose="020B0502040204020203" pitchFamily="34" charset="0"/>
              </a:rPr>
              <a:t>Plan de la formation</a:t>
            </a:r>
            <a:endParaRPr lang="fr-FR" sz="7200" b="1" dirty="0"/>
          </a:p>
        </p:txBody>
      </p:sp>
      <p:sp>
        <p:nvSpPr>
          <p:cNvPr id="6" name="TextBox 5">
            <a:extLst>
              <a:ext uri="{FF2B5EF4-FFF2-40B4-BE49-F238E27FC236}">
                <a16:creationId xmlns:a16="http://schemas.microsoft.com/office/drawing/2014/main" id="{5D2ED8AC-3646-4648-90AA-A04F630E0B8E}"/>
              </a:ext>
            </a:extLst>
          </p:cNvPr>
          <p:cNvSpPr txBox="1"/>
          <p:nvPr/>
        </p:nvSpPr>
        <p:spPr>
          <a:xfrm>
            <a:off x="255557" y="1424554"/>
            <a:ext cx="11680885" cy="5205720"/>
          </a:xfrm>
          <a:prstGeom prst="rect">
            <a:avLst/>
          </a:prstGeom>
          <a:noFill/>
        </p:spPr>
        <p:txBody>
          <a:bodyPr wrap="square">
            <a:spAutoFit/>
          </a:bodyPr>
          <a:lstStyle/>
          <a:p>
            <a:r>
              <a:rPr lang="fr-FR" sz="2400" b="1" dirty="0"/>
              <a:t>2 - Tour d’horizon Docker:</a:t>
            </a:r>
          </a:p>
          <a:p>
            <a:endParaRPr lang="fr-FR" sz="2400" b="1" dirty="0"/>
          </a:p>
          <a:p>
            <a:pPr marL="342900" indent="-342900">
              <a:lnSpc>
                <a:spcPct val="150000"/>
              </a:lnSpc>
              <a:buFont typeface="Wingdings" panose="05000000000000000000" pitchFamily="2" charset="2"/>
              <a:buChar char="§"/>
            </a:pPr>
            <a:r>
              <a:rPr lang="fr-FR" sz="2400" b="1" dirty="0"/>
              <a:t>Écosystème de docker</a:t>
            </a:r>
          </a:p>
          <a:p>
            <a:pPr marL="342900" indent="-342900">
              <a:lnSpc>
                <a:spcPct val="150000"/>
              </a:lnSpc>
              <a:buFont typeface="Wingdings" panose="05000000000000000000" pitchFamily="2" charset="2"/>
              <a:buChar char="§"/>
            </a:pPr>
            <a:r>
              <a:rPr lang="fr-FR" sz="2400" b="1" dirty="0"/>
              <a:t>Les notions de base : immutabilité, image, </a:t>
            </a:r>
            <a:r>
              <a:rPr lang="fr-FR" sz="2400" b="1" dirty="0" err="1"/>
              <a:t>layers</a:t>
            </a:r>
            <a:r>
              <a:rPr lang="fr-FR" sz="2400" b="1" dirty="0"/>
              <a:t>, </a:t>
            </a:r>
            <a:r>
              <a:rPr lang="fr-FR" sz="2400" b="1" dirty="0" err="1"/>
              <a:t>registry</a:t>
            </a:r>
            <a:r>
              <a:rPr lang="fr-FR" sz="2400" b="1" dirty="0"/>
              <a:t>, problématique réseau et stockage.</a:t>
            </a:r>
          </a:p>
          <a:p>
            <a:pPr marL="342900" indent="-342900">
              <a:lnSpc>
                <a:spcPct val="150000"/>
              </a:lnSpc>
              <a:buFont typeface="Wingdings" panose="05000000000000000000" pitchFamily="2" charset="2"/>
              <a:buChar char="§"/>
            </a:pPr>
            <a:r>
              <a:rPr lang="fr-FR" sz="2400" b="1" dirty="0"/>
              <a:t>Automatisation avec </a:t>
            </a:r>
            <a:r>
              <a:rPr lang="fr-FR" sz="2400" b="1" dirty="0" err="1"/>
              <a:t>Dockerfile</a:t>
            </a:r>
            <a:r>
              <a:rPr lang="fr-FR" sz="2400" b="1" dirty="0"/>
              <a:t>/docker-compose</a:t>
            </a:r>
          </a:p>
          <a:p>
            <a:pPr marL="342900" indent="-342900">
              <a:lnSpc>
                <a:spcPct val="150000"/>
              </a:lnSpc>
              <a:buFont typeface="Wingdings" panose="05000000000000000000" pitchFamily="2" charset="2"/>
              <a:buChar char="§"/>
            </a:pPr>
            <a:r>
              <a:rPr lang="fr-FR" sz="2400" b="1" dirty="0"/>
              <a:t>Bénéfices revendiqués: Reproductibilité, </a:t>
            </a:r>
            <a:r>
              <a:rPr lang="fr-FR" sz="2400" b="1" dirty="0" err="1"/>
              <a:t>manageabilité</a:t>
            </a:r>
            <a:r>
              <a:rPr lang="fr-FR" sz="2400" b="1" dirty="0"/>
              <a:t>, simplicité </a:t>
            </a:r>
          </a:p>
          <a:p>
            <a:pPr marL="342900" indent="-342900">
              <a:lnSpc>
                <a:spcPct val="150000"/>
              </a:lnSpc>
              <a:buFont typeface="Wingdings" panose="05000000000000000000" pitchFamily="2" charset="2"/>
              <a:buChar char="§"/>
            </a:pPr>
            <a:r>
              <a:rPr lang="fr-FR" sz="2400" b="1" dirty="0"/>
              <a:t>Orchestration avec docker:</a:t>
            </a:r>
          </a:p>
          <a:p>
            <a:pPr marL="342900" indent="-342900">
              <a:lnSpc>
                <a:spcPct val="150000"/>
              </a:lnSpc>
              <a:buFont typeface="Wingdings" panose="05000000000000000000" pitchFamily="2" charset="2"/>
              <a:buChar char="§"/>
            </a:pPr>
            <a:r>
              <a:rPr lang="fr-FR" sz="2400" b="1" dirty="0"/>
              <a:t>Docker compose, Docker machine, Docker </a:t>
            </a:r>
            <a:r>
              <a:rPr lang="fr-FR" sz="2400" b="1" dirty="0" err="1"/>
              <a:t>swarm</a:t>
            </a:r>
            <a:endParaRPr lang="fr-FR" sz="2400" b="1" dirty="0"/>
          </a:p>
          <a:p>
            <a:pPr marL="342900" indent="-342900">
              <a:lnSpc>
                <a:spcPct val="150000"/>
              </a:lnSpc>
              <a:buFont typeface="Wingdings" panose="05000000000000000000" pitchFamily="2" charset="2"/>
              <a:buChar char="§"/>
            </a:pPr>
            <a:r>
              <a:rPr lang="fr-FR" sz="2400" b="1" dirty="0"/>
              <a:t>Distributed Application Bundles</a:t>
            </a:r>
          </a:p>
        </p:txBody>
      </p:sp>
    </p:spTree>
    <p:extLst>
      <p:ext uri="{BB962C8B-B14F-4D97-AF65-F5344CB8AC3E}">
        <p14:creationId xmlns:p14="http://schemas.microsoft.com/office/powerpoint/2010/main" val="916407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30</a:t>
            </a:fld>
            <a:endParaRPr/>
          </a:p>
        </p:txBody>
      </p:sp>
      <p:sp>
        <p:nvSpPr>
          <p:cNvPr id="5" name="TextBox 4">
            <a:extLst>
              <a:ext uri="{FF2B5EF4-FFF2-40B4-BE49-F238E27FC236}">
                <a16:creationId xmlns:a16="http://schemas.microsoft.com/office/drawing/2014/main" id="{6810B854-A033-4F7A-B520-7ED95FB2D302}"/>
              </a:ext>
            </a:extLst>
          </p:cNvPr>
          <p:cNvSpPr txBox="1"/>
          <p:nvPr/>
        </p:nvSpPr>
        <p:spPr>
          <a:xfrm>
            <a:off x="3840013" y="2002629"/>
            <a:ext cx="8091576" cy="3693319"/>
          </a:xfrm>
          <a:prstGeom prst="rect">
            <a:avLst/>
          </a:prstGeom>
          <a:noFill/>
        </p:spPr>
        <p:txBody>
          <a:bodyPr wrap="square">
            <a:spAutoFit/>
          </a:bodyPr>
          <a:lstStyle/>
          <a:p>
            <a:pPr marL="285750" indent="-285750">
              <a:buFont typeface="Wingdings" panose="05000000000000000000" pitchFamily="2" charset="2"/>
              <a:buChar char="§"/>
            </a:pPr>
            <a:r>
              <a:rPr lang="fr-FR" sz="2400" b="1" i="0" dirty="0">
                <a:solidFill>
                  <a:srgbClr val="3D3D3D"/>
                </a:solidFill>
                <a:effectLst/>
                <a:latin typeface="Roboto" panose="02000000000000000000" pitchFamily="2" charset="0"/>
              </a:rPr>
              <a:t>Contient un système d’exploitation invité :</a:t>
            </a:r>
          </a:p>
          <a:p>
            <a:br>
              <a:rPr lang="fr-FR" b="0" i="0" dirty="0">
                <a:solidFill>
                  <a:srgbClr val="3D3D3D"/>
                </a:solidFill>
                <a:effectLst/>
                <a:latin typeface="Roboto" panose="02000000000000000000" pitchFamily="2" charset="0"/>
              </a:rPr>
            </a:br>
            <a:r>
              <a:rPr lang="fr-FR" b="0" i="0" dirty="0">
                <a:solidFill>
                  <a:srgbClr val="3D3D3D"/>
                </a:solidFill>
                <a:effectLst/>
                <a:latin typeface="Roboto" panose="02000000000000000000" pitchFamily="2" charset="0"/>
              </a:rPr>
              <a:t>- Introduit de la dépendance </a:t>
            </a:r>
            <a:r>
              <a:rPr lang="fr-FR" dirty="0">
                <a:solidFill>
                  <a:srgbClr val="3D3D3D"/>
                </a:solidFill>
                <a:latin typeface="Roboto" panose="02000000000000000000" pitchFamily="2" charset="0"/>
              </a:rPr>
              <a:t>à </a:t>
            </a:r>
            <a:r>
              <a:rPr lang="fr-FR" b="0" i="0" dirty="0">
                <a:solidFill>
                  <a:srgbClr val="3D3D3D"/>
                </a:solidFill>
                <a:effectLst/>
                <a:latin typeface="Roboto" panose="02000000000000000000" pitchFamily="2" charset="0"/>
              </a:rPr>
              <a:t>la plateforme</a:t>
            </a:r>
            <a:br>
              <a:rPr lang="fr-FR" b="0" i="0" dirty="0">
                <a:solidFill>
                  <a:srgbClr val="3D3D3D"/>
                </a:solidFill>
                <a:effectLst/>
                <a:latin typeface="Roboto" panose="02000000000000000000" pitchFamily="2" charset="0"/>
              </a:rPr>
            </a:br>
            <a:r>
              <a:rPr lang="fr-FR" b="0" i="0" dirty="0">
                <a:solidFill>
                  <a:srgbClr val="3D3D3D"/>
                </a:solidFill>
                <a:effectLst/>
                <a:latin typeface="Roboto" panose="02000000000000000000" pitchFamily="2" charset="0"/>
              </a:rPr>
              <a:t>- </a:t>
            </a:r>
            <a:r>
              <a:rPr lang="fr-FR" dirty="0">
                <a:solidFill>
                  <a:srgbClr val="3D3D3D"/>
                </a:solidFill>
                <a:latin typeface="Roboto" panose="02000000000000000000" pitchFamily="2" charset="0"/>
              </a:rPr>
              <a:t>Augmente</a:t>
            </a:r>
            <a:r>
              <a:rPr lang="fr-FR" b="0" i="0" dirty="0">
                <a:solidFill>
                  <a:srgbClr val="3D3D3D"/>
                </a:solidFill>
                <a:effectLst/>
                <a:latin typeface="Roboto" panose="02000000000000000000" pitchFamily="2" charset="0"/>
              </a:rPr>
              <a:t> la taille de l’image </a:t>
            </a:r>
            <a:r>
              <a:rPr lang="fr-FR" dirty="0">
                <a:solidFill>
                  <a:srgbClr val="3D3D3D"/>
                </a:solidFill>
                <a:latin typeface="Roboto" panose="02000000000000000000" pitchFamily="2" charset="0"/>
              </a:rPr>
              <a:t>au</a:t>
            </a:r>
            <a:r>
              <a:rPr lang="fr-FR" b="0" i="0" dirty="0">
                <a:solidFill>
                  <a:srgbClr val="3D3D3D"/>
                </a:solidFill>
                <a:effectLst/>
                <a:latin typeface="Roboto" panose="02000000000000000000" pitchFamily="2" charset="0"/>
              </a:rPr>
              <a:t> Go (applications beaucoup plus petites)</a:t>
            </a:r>
            <a:br>
              <a:rPr lang="fr-FR" b="0" i="0" dirty="0">
                <a:solidFill>
                  <a:srgbClr val="3D3D3D"/>
                </a:solidFill>
                <a:effectLst/>
                <a:latin typeface="Roboto" panose="02000000000000000000" pitchFamily="2" charset="0"/>
              </a:rPr>
            </a:br>
            <a:endParaRPr lang="fr-FR" b="0" i="0" dirty="0">
              <a:solidFill>
                <a:srgbClr val="3D3D3D"/>
              </a:solidFill>
              <a:effectLst/>
              <a:latin typeface="Roboto" panose="02000000000000000000" pitchFamily="2" charset="0"/>
            </a:endParaRPr>
          </a:p>
          <a:p>
            <a:pPr marL="285750" indent="-285750">
              <a:buFont typeface="Wingdings" panose="05000000000000000000" pitchFamily="2" charset="2"/>
              <a:buChar char="§"/>
            </a:pPr>
            <a:r>
              <a:rPr lang="fr-FR" sz="2400" b="1" i="0" dirty="0">
                <a:solidFill>
                  <a:srgbClr val="3D3D3D"/>
                </a:solidFill>
                <a:effectLst/>
                <a:latin typeface="Roboto" panose="02000000000000000000" pitchFamily="2" charset="0"/>
              </a:rPr>
              <a:t>Poids lourds</a:t>
            </a:r>
          </a:p>
          <a:p>
            <a:br>
              <a:rPr lang="fr-FR" b="0" i="0" dirty="0">
                <a:solidFill>
                  <a:srgbClr val="3D3D3D"/>
                </a:solidFill>
                <a:effectLst/>
                <a:latin typeface="Roboto" panose="02000000000000000000" pitchFamily="2" charset="0"/>
              </a:rPr>
            </a:br>
            <a:r>
              <a:rPr lang="fr-FR" b="0" i="0" dirty="0">
                <a:solidFill>
                  <a:srgbClr val="3D3D3D"/>
                </a:solidFill>
                <a:effectLst/>
                <a:latin typeface="Roboto" panose="02000000000000000000" pitchFamily="2" charset="0"/>
              </a:rPr>
              <a:t>- lent à démarrer</a:t>
            </a:r>
            <a:br>
              <a:rPr lang="fr-FR" b="0" i="0" dirty="0">
                <a:solidFill>
                  <a:srgbClr val="3D3D3D"/>
                </a:solidFill>
                <a:effectLst/>
                <a:latin typeface="Roboto" panose="02000000000000000000" pitchFamily="2" charset="0"/>
              </a:rPr>
            </a:br>
            <a:endParaRPr lang="fr-FR" dirty="0">
              <a:solidFill>
                <a:srgbClr val="3D3D3D"/>
              </a:solidFill>
              <a:latin typeface="Roboto" panose="02000000000000000000" pitchFamily="2" charset="0"/>
            </a:endParaRPr>
          </a:p>
          <a:p>
            <a:pPr marL="285750" indent="-285750">
              <a:buFont typeface="Wingdings" panose="05000000000000000000" pitchFamily="2" charset="2"/>
              <a:buChar char="§"/>
            </a:pPr>
            <a:r>
              <a:rPr lang="fr-FR" sz="2400" b="1" i="0" dirty="0">
                <a:solidFill>
                  <a:srgbClr val="3D3D3D"/>
                </a:solidFill>
                <a:effectLst/>
                <a:latin typeface="Roboto" panose="02000000000000000000" pitchFamily="2" charset="0"/>
              </a:rPr>
              <a:t>Pas évident de migrer :</a:t>
            </a:r>
          </a:p>
          <a:p>
            <a:br>
              <a:rPr lang="fr-FR" b="0" i="0" dirty="0">
                <a:solidFill>
                  <a:srgbClr val="3D3D3D"/>
                </a:solidFill>
                <a:effectLst/>
                <a:latin typeface="Roboto" panose="02000000000000000000" pitchFamily="2" charset="0"/>
              </a:rPr>
            </a:br>
            <a:r>
              <a:rPr lang="fr-FR" b="0" i="0" dirty="0">
                <a:solidFill>
                  <a:srgbClr val="3D3D3D"/>
                </a:solidFill>
                <a:effectLst/>
                <a:latin typeface="Roboto" panose="02000000000000000000" pitchFamily="2" charset="0"/>
              </a:rPr>
              <a:t>- Outils de migration de VM nécessaires</a:t>
            </a:r>
            <a:endParaRPr lang="fr-FR" dirty="0"/>
          </a:p>
        </p:txBody>
      </p:sp>
      <p:pic>
        <p:nvPicPr>
          <p:cNvPr id="6" name="Picture 5">
            <a:extLst>
              <a:ext uri="{FF2B5EF4-FFF2-40B4-BE49-F238E27FC236}">
                <a16:creationId xmlns:a16="http://schemas.microsoft.com/office/drawing/2014/main" id="{B805119A-9557-4E09-9796-CFC84EA3A0F5}"/>
              </a:ext>
            </a:extLst>
          </p:cNvPr>
          <p:cNvPicPr>
            <a:picLocks noChangeAspect="1"/>
          </p:cNvPicPr>
          <p:nvPr/>
        </p:nvPicPr>
        <p:blipFill>
          <a:blip r:embed="rId3"/>
          <a:stretch>
            <a:fillRect/>
          </a:stretch>
        </p:blipFill>
        <p:spPr>
          <a:xfrm>
            <a:off x="260411" y="1853800"/>
            <a:ext cx="3562350" cy="3990975"/>
          </a:xfrm>
          <a:prstGeom prst="rect">
            <a:avLst/>
          </a:prstGeom>
        </p:spPr>
      </p:pic>
      <p:sp>
        <p:nvSpPr>
          <p:cNvPr id="8" name="Rectangle 2">
            <a:extLst>
              <a:ext uri="{FF2B5EF4-FFF2-40B4-BE49-F238E27FC236}">
                <a16:creationId xmlns:a16="http://schemas.microsoft.com/office/drawing/2014/main" id="{9A5A8274-8B58-4677-B4FE-9F04340971E9}"/>
              </a:ext>
            </a:extLst>
          </p:cNvPr>
          <p:cNvSpPr>
            <a:spLocks noChangeArrowheads="1"/>
          </p:cNvSpPr>
          <p:nvPr/>
        </p:nvSpPr>
        <p:spPr bwMode="auto">
          <a:xfrm>
            <a:off x="3390827" y="400977"/>
            <a:ext cx="4263931"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7744"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3200" b="1" dirty="0">
                <a:solidFill>
                  <a:srgbClr val="3D3D3D"/>
                </a:solidFill>
                <a:latin typeface="Roboto" panose="02000000000000000000" pitchFamily="2" charset="0"/>
              </a:rPr>
              <a:t>I</a:t>
            </a:r>
            <a:r>
              <a:rPr kumimoji="0" lang="fr-FR" altLang="fr-FR" sz="3200" b="1" i="0" u="none" strike="noStrike" cap="none" normalizeH="0" baseline="0" dirty="0">
                <a:ln>
                  <a:noFill/>
                </a:ln>
                <a:solidFill>
                  <a:srgbClr val="3D3D3D"/>
                </a:solidFill>
                <a:effectLst/>
                <a:latin typeface="Roboto" panose="02000000000000000000" pitchFamily="2" charset="0"/>
              </a:rPr>
              <a:t>nconvénients des VM</a:t>
            </a:r>
            <a:endParaRPr kumimoji="0" lang="fr-FR" altLang="fr-FR" sz="3200" b="1" i="0" u="none" strike="noStrike" cap="none" normalizeH="0" baseline="0" dirty="0">
              <a:ln>
                <a:noFill/>
              </a:ln>
              <a:solidFill>
                <a:srgbClr val="000000"/>
              </a:solidFill>
              <a:effectLst/>
              <a:latin typeface="Roboto" panose="020000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dirty="0">
                <a:ln>
                  <a:noFill/>
                </a:ln>
                <a:solidFill>
                  <a:srgbClr val="000000"/>
                </a:solidFill>
                <a:effectLst/>
                <a:latin typeface="Roboto" panose="02000000000000000000" pitchFamily="2"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7691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31</a:t>
            </a:fld>
            <a:endParaRPr/>
          </a:p>
        </p:txBody>
      </p:sp>
      <p:sp>
        <p:nvSpPr>
          <p:cNvPr id="5" name="TextBox 4">
            <a:extLst>
              <a:ext uri="{FF2B5EF4-FFF2-40B4-BE49-F238E27FC236}">
                <a16:creationId xmlns:a16="http://schemas.microsoft.com/office/drawing/2014/main" id="{754269B1-22FE-411E-AA85-4ABE799A13B7}"/>
              </a:ext>
            </a:extLst>
          </p:cNvPr>
          <p:cNvSpPr txBox="1"/>
          <p:nvPr/>
        </p:nvSpPr>
        <p:spPr>
          <a:xfrm>
            <a:off x="845928" y="1794295"/>
            <a:ext cx="10500143" cy="2609753"/>
          </a:xfrm>
          <a:prstGeom prst="rect">
            <a:avLst/>
          </a:prstGeom>
          <a:noFill/>
        </p:spPr>
        <p:txBody>
          <a:bodyPr wrap="square">
            <a:spAutoFit/>
          </a:bodyPr>
          <a:lstStyle/>
          <a:p>
            <a:pPr algn="just">
              <a:lnSpc>
                <a:spcPct val="150000"/>
              </a:lnSpc>
            </a:pPr>
            <a:r>
              <a:rPr lang="fr-FR" sz="2800" b="0" i="0" dirty="0">
                <a:solidFill>
                  <a:srgbClr val="3D3D3D"/>
                </a:solidFill>
                <a:effectLst/>
                <a:latin typeface="Roboto" panose="02000000000000000000" pitchFamily="2" charset="0"/>
              </a:rPr>
              <a:t>Un conteneur est un paquetage léger, autonome et exécutable d’un logiciel qui comprend tout ce qu’il faut pour l’exécuter :</a:t>
            </a:r>
            <a:br>
              <a:rPr lang="fr-FR" sz="2800" b="0" i="0" dirty="0">
                <a:solidFill>
                  <a:srgbClr val="3D3D3D"/>
                </a:solidFill>
                <a:effectLst/>
                <a:latin typeface="Roboto" panose="02000000000000000000" pitchFamily="2" charset="0"/>
              </a:rPr>
            </a:br>
            <a:r>
              <a:rPr lang="fr-FR" sz="2800" b="0" i="0" dirty="0">
                <a:solidFill>
                  <a:srgbClr val="3D3D3D"/>
                </a:solidFill>
                <a:effectLst/>
                <a:latin typeface="Roboto" panose="02000000000000000000" pitchFamily="2" charset="0"/>
              </a:rPr>
              <a:t>code, environnement d’exécution, outils système, bibliothèques système, paramètres.</a:t>
            </a:r>
            <a:endParaRPr lang="fr-FR" sz="2800" dirty="0"/>
          </a:p>
        </p:txBody>
      </p:sp>
      <p:sp>
        <p:nvSpPr>
          <p:cNvPr id="6" name="Google Shape;344;p24">
            <a:extLst>
              <a:ext uri="{FF2B5EF4-FFF2-40B4-BE49-F238E27FC236}">
                <a16:creationId xmlns:a16="http://schemas.microsoft.com/office/drawing/2014/main" id="{7F4D894D-3C62-46BD-A797-FAFABC7262AB}"/>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Qu’est ce qu’un conteneur?</a:t>
            </a:r>
            <a:endParaRPr lang="fr-FR" b="1" dirty="0"/>
          </a:p>
        </p:txBody>
      </p:sp>
    </p:spTree>
    <p:extLst>
      <p:ext uri="{BB962C8B-B14F-4D97-AF65-F5344CB8AC3E}">
        <p14:creationId xmlns:p14="http://schemas.microsoft.com/office/powerpoint/2010/main" val="1614300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32</a:t>
            </a:fld>
            <a:endParaRPr/>
          </a:p>
        </p:txBody>
      </p:sp>
      <p:sp>
        <p:nvSpPr>
          <p:cNvPr id="4" name="Google Shape;344;p24">
            <a:extLst>
              <a:ext uri="{FF2B5EF4-FFF2-40B4-BE49-F238E27FC236}">
                <a16:creationId xmlns:a16="http://schemas.microsoft.com/office/drawing/2014/main" id="{15858BF6-DE76-450C-9CBF-A192C6DABE1E}"/>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sont similaires aux Jars</a:t>
            </a:r>
            <a:endParaRPr lang="fr-FR" b="1" dirty="0"/>
          </a:p>
        </p:txBody>
      </p:sp>
      <p:pic>
        <p:nvPicPr>
          <p:cNvPr id="5" name="Picture 4">
            <a:extLst>
              <a:ext uri="{FF2B5EF4-FFF2-40B4-BE49-F238E27FC236}">
                <a16:creationId xmlns:a16="http://schemas.microsoft.com/office/drawing/2014/main" id="{10B25E2F-33C1-4469-BD94-F398CC908D57}"/>
              </a:ext>
            </a:extLst>
          </p:cNvPr>
          <p:cNvPicPr>
            <a:picLocks noChangeAspect="1"/>
          </p:cNvPicPr>
          <p:nvPr/>
        </p:nvPicPr>
        <p:blipFill>
          <a:blip r:embed="rId3"/>
          <a:stretch>
            <a:fillRect/>
          </a:stretch>
        </p:blipFill>
        <p:spPr>
          <a:xfrm>
            <a:off x="1063926" y="1135397"/>
            <a:ext cx="10294188" cy="5586079"/>
          </a:xfrm>
          <a:prstGeom prst="rect">
            <a:avLst/>
          </a:prstGeom>
        </p:spPr>
      </p:pic>
    </p:spTree>
    <p:extLst>
      <p:ext uri="{BB962C8B-B14F-4D97-AF65-F5344CB8AC3E}">
        <p14:creationId xmlns:p14="http://schemas.microsoft.com/office/powerpoint/2010/main" val="223030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33</a:t>
            </a:fld>
            <a:endParaRPr/>
          </a:p>
        </p:txBody>
      </p:sp>
      <p:sp>
        <p:nvSpPr>
          <p:cNvPr id="4" name="Google Shape;344;p24">
            <a:extLst>
              <a:ext uri="{FF2B5EF4-FFF2-40B4-BE49-F238E27FC236}">
                <a16:creationId xmlns:a16="http://schemas.microsoft.com/office/drawing/2014/main" id="{2AD5EF64-B52C-42F9-8957-21D0473C6452}"/>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sont similaires aux Jars</a:t>
            </a:r>
            <a:endParaRPr lang="fr-FR" b="1" dirty="0"/>
          </a:p>
        </p:txBody>
      </p:sp>
      <p:pic>
        <p:nvPicPr>
          <p:cNvPr id="5" name="Picture 4">
            <a:extLst>
              <a:ext uri="{FF2B5EF4-FFF2-40B4-BE49-F238E27FC236}">
                <a16:creationId xmlns:a16="http://schemas.microsoft.com/office/drawing/2014/main" id="{192C911D-6B6A-4409-8590-FF4C8AB25380}"/>
              </a:ext>
            </a:extLst>
          </p:cNvPr>
          <p:cNvPicPr>
            <a:picLocks noChangeAspect="1"/>
          </p:cNvPicPr>
          <p:nvPr/>
        </p:nvPicPr>
        <p:blipFill>
          <a:blip r:embed="rId3"/>
          <a:stretch>
            <a:fillRect/>
          </a:stretch>
        </p:blipFill>
        <p:spPr>
          <a:xfrm>
            <a:off x="1070051" y="942975"/>
            <a:ext cx="10483219" cy="5778501"/>
          </a:xfrm>
          <a:prstGeom prst="rect">
            <a:avLst/>
          </a:prstGeom>
        </p:spPr>
      </p:pic>
    </p:spTree>
    <p:extLst>
      <p:ext uri="{BB962C8B-B14F-4D97-AF65-F5344CB8AC3E}">
        <p14:creationId xmlns:p14="http://schemas.microsoft.com/office/powerpoint/2010/main" val="9841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34</a:t>
            </a:fld>
            <a:endParaRPr/>
          </a:p>
        </p:txBody>
      </p:sp>
      <p:sp>
        <p:nvSpPr>
          <p:cNvPr id="4" name="Google Shape;344;p24">
            <a:extLst>
              <a:ext uri="{FF2B5EF4-FFF2-40B4-BE49-F238E27FC236}">
                <a16:creationId xmlns:a16="http://schemas.microsoft.com/office/drawing/2014/main" id="{A661165B-93CA-4BEC-9C9E-00696109BFDF}"/>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sont similaires aux Jars</a:t>
            </a:r>
            <a:endParaRPr lang="fr-FR" b="1" dirty="0"/>
          </a:p>
        </p:txBody>
      </p:sp>
      <p:pic>
        <p:nvPicPr>
          <p:cNvPr id="5" name="Picture 4">
            <a:extLst>
              <a:ext uri="{FF2B5EF4-FFF2-40B4-BE49-F238E27FC236}">
                <a16:creationId xmlns:a16="http://schemas.microsoft.com/office/drawing/2014/main" id="{5276ADAE-CA79-44CB-898D-7DB479EA5DF1}"/>
              </a:ext>
            </a:extLst>
          </p:cNvPr>
          <p:cNvPicPr>
            <a:picLocks noChangeAspect="1"/>
          </p:cNvPicPr>
          <p:nvPr/>
        </p:nvPicPr>
        <p:blipFill>
          <a:blip r:embed="rId3"/>
          <a:stretch>
            <a:fillRect/>
          </a:stretch>
        </p:blipFill>
        <p:spPr>
          <a:xfrm>
            <a:off x="1046402" y="1164807"/>
            <a:ext cx="10092906" cy="5513209"/>
          </a:xfrm>
          <a:prstGeom prst="rect">
            <a:avLst/>
          </a:prstGeom>
        </p:spPr>
      </p:pic>
    </p:spTree>
    <p:extLst>
      <p:ext uri="{BB962C8B-B14F-4D97-AF65-F5344CB8AC3E}">
        <p14:creationId xmlns:p14="http://schemas.microsoft.com/office/powerpoint/2010/main" val="3649796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smtClean="0">
                <a:solidFill>
                  <a:srgbClr val="898989"/>
                </a:solidFill>
                <a:latin typeface="Calibri"/>
                <a:ea typeface="Calibri"/>
                <a:cs typeface="Calibri"/>
                <a:sym typeface="Calibri"/>
              </a:rPr>
              <a:pPr algn="r">
                <a:buClr>
                  <a:srgbClr val="898989"/>
                </a:buClr>
                <a:buSzPts val="900"/>
              </a:pPr>
              <a:t>35</a:t>
            </a:fld>
            <a:endParaRPr lang="en-US"/>
          </a:p>
        </p:txBody>
      </p:sp>
      <p:sp>
        <p:nvSpPr>
          <p:cNvPr id="4" name="Google Shape;344;p24">
            <a:extLst>
              <a:ext uri="{FF2B5EF4-FFF2-40B4-BE49-F238E27FC236}">
                <a16:creationId xmlns:a16="http://schemas.microsoft.com/office/drawing/2014/main" id="{0AE862DC-E86F-40F1-937A-6E677AB8A05E}"/>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a:t>Les conteneurs et Jars Java</a:t>
            </a:r>
            <a:endParaRPr lang="fr-FR" b="1" dirty="0"/>
          </a:p>
        </p:txBody>
      </p:sp>
      <p:pic>
        <p:nvPicPr>
          <p:cNvPr id="5" name="Picture 4">
            <a:extLst>
              <a:ext uri="{FF2B5EF4-FFF2-40B4-BE49-F238E27FC236}">
                <a16:creationId xmlns:a16="http://schemas.microsoft.com/office/drawing/2014/main" id="{7180DA45-58CC-44E6-979C-7A43DEC7BBF6}"/>
              </a:ext>
            </a:extLst>
          </p:cNvPr>
          <p:cNvPicPr>
            <a:picLocks noChangeAspect="1"/>
          </p:cNvPicPr>
          <p:nvPr/>
        </p:nvPicPr>
        <p:blipFill>
          <a:blip r:embed="rId3"/>
          <a:stretch>
            <a:fillRect/>
          </a:stretch>
        </p:blipFill>
        <p:spPr>
          <a:xfrm>
            <a:off x="2324100" y="1660526"/>
            <a:ext cx="7715250" cy="4695825"/>
          </a:xfrm>
          <a:prstGeom prst="rect">
            <a:avLst/>
          </a:prstGeom>
        </p:spPr>
      </p:pic>
    </p:spTree>
    <p:extLst>
      <p:ext uri="{BB962C8B-B14F-4D97-AF65-F5344CB8AC3E}">
        <p14:creationId xmlns:p14="http://schemas.microsoft.com/office/powerpoint/2010/main" val="3639392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36</a:t>
            </a:fld>
            <a:endParaRPr/>
          </a:p>
        </p:txBody>
      </p:sp>
      <p:sp>
        <p:nvSpPr>
          <p:cNvPr id="4" name="Google Shape;344;p24">
            <a:extLst>
              <a:ext uri="{FF2B5EF4-FFF2-40B4-BE49-F238E27FC236}">
                <a16:creationId xmlns:a16="http://schemas.microsoft.com/office/drawing/2014/main" id="{009D9D2D-D9DB-4524-BB43-01AF1ABFFD41}"/>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docker</a:t>
            </a:r>
            <a:endParaRPr lang="fr-FR" b="1" dirty="0"/>
          </a:p>
        </p:txBody>
      </p:sp>
      <p:pic>
        <p:nvPicPr>
          <p:cNvPr id="5" name="Picture 4">
            <a:extLst>
              <a:ext uri="{FF2B5EF4-FFF2-40B4-BE49-F238E27FC236}">
                <a16:creationId xmlns:a16="http://schemas.microsoft.com/office/drawing/2014/main" id="{617CF163-903F-4E6D-A17B-1691C1F85F20}"/>
              </a:ext>
            </a:extLst>
          </p:cNvPr>
          <p:cNvPicPr>
            <a:picLocks noChangeAspect="1"/>
          </p:cNvPicPr>
          <p:nvPr/>
        </p:nvPicPr>
        <p:blipFill>
          <a:blip r:embed="rId3"/>
          <a:stretch>
            <a:fillRect/>
          </a:stretch>
        </p:blipFill>
        <p:spPr>
          <a:xfrm>
            <a:off x="2433637" y="1004887"/>
            <a:ext cx="7324725" cy="4848225"/>
          </a:xfrm>
          <a:prstGeom prst="rect">
            <a:avLst/>
          </a:prstGeom>
        </p:spPr>
      </p:pic>
      <p:sp>
        <p:nvSpPr>
          <p:cNvPr id="8" name="TextBox 7">
            <a:extLst>
              <a:ext uri="{FF2B5EF4-FFF2-40B4-BE49-F238E27FC236}">
                <a16:creationId xmlns:a16="http://schemas.microsoft.com/office/drawing/2014/main" id="{20C18B4E-9262-4CFB-B3F1-90C0AA877D12}"/>
              </a:ext>
            </a:extLst>
          </p:cNvPr>
          <p:cNvSpPr txBox="1"/>
          <p:nvPr/>
        </p:nvSpPr>
        <p:spPr>
          <a:xfrm>
            <a:off x="507520" y="5939740"/>
            <a:ext cx="11684480" cy="584775"/>
          </a:xfrm>
          <a:prstGeom prst="rect">
            <a:avLst/>
          </a:prstGeom>
          <a:noFill/>
        </p:spPr>
        <p:txBody>
          <a:bodyPr wrap="square">
            <a:spAutoFit/>
          </a:bodyPr>
          <a:lstStyle/>
          <a:p>
            <a:r>
              <a:rPr lang="fr-FR" sz="3200" b="1" dirty="0"/>
              <a:t>Un conteneur package le code et ses dépendances en une image.</a:t>
            </a:r>
          </a:p>
        </p:txBody>
      </p:sp>
    </p:spTree>
    <p:extLst>
      <p:ext uri="{BB962C8B-B14F-4D97-AF65-F5344CB8AC3E}">
        <p14:creationId xmlns:p14="http://schemas.microsoft.com/office/powerpoint/2010/main" val="214755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37</a:t>
            </a:fld>
            <a:endParaRPr/>
          </a:p>
        </p:txBody>
      </p:sp>
      <p:sp>
        <p:nvSpPr>
          <p:cNvPr id="4" name="Google Shape;344;p24">
            <a:extLst>
              <a:ext uri="{FF2B5EF4-FFF2-40B4-BE49-F238E27FC236}">
                <a16:creationId xmlns:a16="http://schemas.microsoft.com/office/drawing/2014/main" id="{4122418F-92BE-47AC-B4B1-4919127C148E}"/>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docker</a:t>
            </a:r>
            <a:endParaRPr lang="fr-FR" b="1" dirty="0"/>
          </a:p>
        </p:txBody>
      </p:sp>
      <p:pic>
        <p:nvPicPr>
          <p:cNvPr id="5" name="Picture 4">
            <a:extLst>
              <a:ext uri="{FF2B5EF4-FFF2-40B4-BE49-F238E27FC236}">
                <a16:creationId xmlns:a16="http://schemas.microsoft.com/office/drawing/2014/main" id="{441ECA41-3079-4EF8-864B-15A31AC4E0CD}"/>
              </a:ext>
            </a:extLst>
          </p:cNvPr>
          <p:cNvPicPr>
            <a:picLocks noChangeAspect="1"/>
          </p:cNvPicPr>
          <p:nvPr/>
        </p:nvPicPr>
        <p:blipFill>
          <a:blip r:embed="rId3"/>
          <a:stretch>
            <a:fillRect/>
          </a:stretch>
        </p:blipFill>
        <p:spPr>
          <a:xfrm>
            <a:off x="2376487" y="957262"/>
            <a:ext cx="7439025" cy="4943475"/>
          </a:xfrm>
          <a:prstGeom prst="rect">
            <a:avLst/>
          </a:prstGeom>
        </p:spPr>
      </p:pic>
      <p:sp>
        <p:nvSpPr>
          <p:cNvPr id="7" name="TextBox 6">
            <a:extLst>
              <a:ext uri="{FF2B5EF4-FFF2-40B4-BE49-F238E27FC236}">
                <a16:creationId xmlns:a16="http://schemas.microsoft.com/office/drawing/2014/main" id="{A2847919-A0AB-4C06-B12A-E5B372DDB5DB}"/>
              </a:ext>
            </a:extLst>
          </p:cNvPr>
          <p:cNvSpPr txBox="1"/>
          <p:nvPr/>
        </p:nvSpPr>
        <p:spPr>
          <a:xfrm>
            <a:off x="1570725" y="6000479"/>
            <a:ext cx="9050548" cy="584775"/>
          </a:xfrm>
          <a:prstGeom prst="rect">
            <a:avLst/>
          </a:prstGeom>
          <a:noFill/>
        </p:spPr>
        <p:txBody>
          <a:bodyPr wrap="square">
            <a:spAutoFit/>
          </a:bodyPr>
          <a:lstStyle/>
          <a:p>
            <a:r>
              <a:rPr lang="fr-FR" sz="3200" b="1" dirty="0"/>
              <a:t>Un environnement complétement autonome.</a:t>
            </a:r>
          </a:p>
        </p:txBody>
      </p:sp>
    </p:spTree>
    <p:extLst>
      <p:ext uri="{BB962C8B-B14F-4D97-AF65-F5344CB8AC3E}">
        <p14:creationId xmlns:p14="http://schemas.microsoft.com/office/powerpoint/2010/main" val="1664136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38</a:t>
            </a:fld>
            <a:endParaRPr/>
          </a:p>
        </p:txBody>
      </p:sp>
      <p:sp>
        <p:nvSpPr>
          <p:cNvPr id="4" name="Google Shape;344;p24">
            <a:extLst>
              <a:ext uri="{FF2B5EF4-FFF2-40B4-BE49-F238E27FC236}">
                <a16:creationId xmlns:a16="http://schemas.microsoft.com/office/drawing/2014/main" id="{71D1EE01-8268-486B-BC2B-219242109F26}"/>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docker</a:t>
            </a:r>
            <a:endParaRPr lang="fr-FR" b="1" dirty="0"/>
          </a:p>
        </p:txBody>
      </p:sp>
      <p:pic>
        <p:nvPicPr>
          <p:cNvPr id="5" name="Picture 4">
            <a:extLst>
              <a:ext uri="{FF2B5EF4-FFF2-40B4-BE49-F238E27FC236}">
                <a16:creationId xmlns:a16="http://schemas.microsoft.com/office/drawing/2014/main" id="{AEA2F0B9-DF36-4976-8CF3-6FA2DD328AD4}"/>
              </a:ext>
            </a:extLst>
          </p:cNvPr>
          <p:cNvPicPr>
            <a:picLocks noChangeAspect="1"/>
          </p:cNvPicPr>
          <p:nvPr/>
        </p:nvPicPr>
        <p:blipFill>
          <a:blip r:embed="rId3"/>
          <a:stretch>
            <a:fillRect/>
          </a:stretch>
        </p:blipFill>
        <p:spPr>
          <a:xfrm>
            <a:off x="862642" y="998911"/>
            <a:ext cx="10644995" cy="4111251"/>
          </a:xfrm>
          <a:prstGeom prst="rect">
            <a:avLst/>
          </a:prstGeom>
        </p:spPr>
      </p:pic>
      <p:sp>
        <p:nvSpPr>
          <p:cNvPr id="7" name="TextBox 6">
            <a:extLst>
              <a:ext uri="{FF2B5EF4-FFF2-40B4-BE49-F238E27FC236}">
                <a16:creationId xmlns:a16="http://schemas.microsoft.com/office/drawing/2014/main" id="{5D011E62-2B5C-43AB-AE1D-8EEFAC4B7AC1}"/>
              </a:ext>
            </a:extLst>
          </p:cNvPr>
          <p:cNvSpPr txBox="1"/>
          <p:nvPr/>
        </p:nvSpPr>
        <p:spPr>
          <a:xfrm>
            <a:off x="345056" y="5954138"/>
            <a:ext cx="11680166" cy="584775"/>
          </a:xfrm>
          <a:prstGeom prst="rect">
            <a:avLst/>
          </a:prstGeom>
          <a:noFill/>
        </p:spPr>
        <p:txBody>
          <a:bodyPr wrap="square">
            <a:spAutoFit/>
          </a:bodyPr>
          <a:lstStyle/>
          <a:p>
            <a:r>
              <a:rPr lang="fr-FR" sz="3200" b="1" dirty="0"/>
              <a:t>Ajoute un niveau d'abstraction de la machine par rapport au code</a:t>
            </a:r>
          </a:p>
        </p:txBody>
      </p:sp>
    </p:spTree>
    <p:extLst>
      <p:ext uri="{BB962C8B-B14F-4D97-AF65-F5344CB8AC3E}">
        <p14:creationId xmlns:p14="http://schemas.microsoft.com/office/powerpoint/2010/main" val="602968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buClr>
                <a:srgbClr val="898989"/>
              </a:buClr>
              <a:buSzPts val="900"/>
            </a:pPr>
            <a:fld id="{00000000-1234-1234-1234-123412341234}" type="slidenum">
              <a:rPr lang="en-US" sz="900">
                <a:solidFill>
                  <a:srgbClr val="898989"/>
                </a:solidFill>
                <a:latin typeface="Calibri"/>
                <a:ea typeface="Calibri"/>
                <a:cs typeface="Calibri"/>
                <a:sym typeface="Calibri"/>
              </a:rPr>
              <a:pPr algn="r">
                <a:buClr>
                  <a:srgbClr val="898989"/>
                </a:buClr>
                <a:buSzPts val="900"/>
              </a:pPr>
              <a:t>39</a:t>
            </a:fld>
            <a:endParaRPr/>
          </a:p>
        </p:txBody>
      </p:sp>
      <p:sp>
        <p:nvSpPr>
          <p:cNvPr id="4" name="Google Shape;344;p24">
            <a:extLst>
              <a:ext uri="{FF2B5EF4-FFF2-40B4-BE49-F238E27FC236}">
                <a16:creationId xmlns:a16="http://schemas.microsoft.com/office/drawing/2014/main" id="{B3F84DEA-5CF7-41D1-B152-6F4A0F8AD2A2}"/>
              </a:ext>
            </a:extLst>
          </p:cNvPr>
          <p:cNvSpPr txBox="1">
            <a:spLocks noGrp="1"/>
          </p:cNvSpPr>
          <p:nvPr/>
        </p:nvSpPr>
        <p:spPr>
          <a:xfrm>
            <a:off x="1265208" y="272745"/>
            <a:ext cx="10092906" cy="7016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3300" b="0" i="0" u="none" strike="noStrike" cap="none">
                <a:solidFill>
                  <a:schemeClr val="dk1"/>
                </a:solidFill>
                <a:latin typeface="Calibri"/>
                <a:ea typeface="Calibri"/>
                <a:cs typeface="Calibri"/>
                <a:sym typeface="Calibri"/>
              </a:defRPr>
            </a:lvl9pPr>
          </a:lstStyle>
          <a:p>
            <a:pPr lvl="0" algn="ctr">
              <a:buClr>
                <a:schemeClr val="dk1"/>
              </a:buClr>
              <a:buSzPts val="3300"/>
            </a:pPr>
            <a:r>
              <a:rPr lang="fr-FR" sz="3600" b="1" dirty="0"/>
              <a:t>Les conteneurs docker</a:t>
            </a:r>
            <a:endParaRPr lang="fr-FR" b="1" dirty="0"/>
          </a:p>
        </p:txBody>
      </p:sp>
      <p:pic>
        <p:nvPicPr>
          <p:cNvPr id="5" name="Picture 4">
            <a:extLst>
              <a:ext uri="{FF2B5EF4-FFF2-40B4-BE49-F238E27FC236}">
                <a16:creationId xmlns:a16="http://schemas.microsoft.com/office/drawing/2014/main" id="{75D872AC-EAD4-488A-AFFA-B863C682FDF4}"/>
              </a:ext>
            </a:extLst>
          </p:cNvPr>
          <p:cNvPicPr>
            <a:picLocks noChangeAspect="1"/>
          </p:cNvPicPr>
          <p:nvPr/>
        </p:nvPicPr>
        <p:blipFill>
          <a:blip r:embed="rId3"/>
          <a:stretch>
            <a:fillRect/>
          </a:stretch>
        </p:blipFill>
        <p:spPr>
          <a:xfrm>
            <a:off x="104247" y="1207698"/>
            <a:ext cx="11913702" cy="4416725"/>
          </a:xfrm>
          <a:prstGeom prst="rect">
            <a:avLst/>
          </a:prstGeom>
        </p:spPr>
      </p:pic>
      <p:sp>
        <p:nvSpPr>
          <p:cNvPr id="8" name="TextBox 7">
            <a:extLst>
              <a:ext uri="{FF2B5EF4-FFF2-40B4-BE49-F238E27FC236}">
                <a16:creationId xmlns:a16="http://schemas.microsoft.com/office/drawing/2014/main" id="{DF5D035C-639B-443B-9121-B018F68E382B}"/>
              </a:ext>
            </a:extLst>
          </p:cNvPr>
          <p:cNvSpPr txBox="1"/>
          <p:nvPr/>
        </p:nvSpPr>
        <p:spPr>
          <a:xfrm>
            <a:off x="639073" y="5972561"/>
            <a:ext cx="10913854" cy="523220"/>
          </a:xfrm>
          <a:prstGeom prst="rect">
            <a:avLst/>
          </a:prstGeom>
          <a:noFill/>
        </p:spPr>
        <p:txBody>
          <a:bodyPr wrap="square">
            <a:spAutoFit/>
          </a:bodyPr>
          <a:lstStyle/>
          <a:p>
            <a:r>
              <a:rPr lang="fr-FR" sz="2800" b="1" dirty="0"/>
              <a:t>Créez autant de conteneurs que vous voulez à partir de la même image.</a:t>
            </a:r>
          </a:p>
        </p:txBody>
      </p:sp>
    </p:spTree>
    <p:extLst>
      <p:ext uri="{BB962C8B-B14F-4D97-AF65-F5344CB8AC3E}">
        <p14:creationId xmlns:p14="http://schemas.microsoft.com/office/powerpoint/2010/main" val="72852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838200" y="365126"/>
            <a:ext cx="10515600" cy="886900"/>
          </a:xfrm>
        </p:spPr>
        <p:txBody>
          <a:bodyPr>
            <a:normAutofit/>
          </a:bodyPr>
          <a:lstStyle/>
          <a:p>
            <a:pPr algn="ctr"/>
            <a:r>
              <a:rPr lang="fr-FR" sz="3600" b="1" i="0" u="none" strike="noStrike" baseline="0" dirty="0">
                <a:solidFill>
                  <a:srgbClr val="000000"/>
                </a:solidFill>
                <a:latin typeface="Segoe UI Symbol" panose="020B0502040204020203" pitchFamily="34" charset="0"/>
              </a:rPr>
              <a:t>Plan de la formation</a:t>
            </a:r>
            <a:endParaRPr lang="fr-FR" sz="7200" b="1" dirty="0"/>
          </a:p>
        </p:txBody>
      </p:sp>
      <p:sp>
        <p:nvSpPr>
          <p:cNvPr id="6" name="TextBox 5">
            <a:extLst>
              <a:ext uri="{FF2B5EF4-FFF2-40B4-BE49-F238E27FC236}">
                <a16:creationId xmlns:a16="http://schemas.microsoft.com/office/drawing/2014/main" id="{5D2ED8AC-3646-4648-90AA-A04F630E0B8E}"/>
              </a:ext>
            </a:extLst>
          </p:cNvPr>
          <p:cNvSpPr txBox="1"/>
          <p:nvPr/>
        </p:nvSpPr>
        <p:spPr>
          <a:xfrm>
            <a:off x="0" y="1536174"/>
            <a:ext cx="11973464" cy="4651723"/>
          </a:xfrm>
          <a:prstGeom prst="rect">
            <a:avLst/>
          </a:prstGeom>
          <a:noFill/>
        </p:spPr>
        <p:txBody>
          <a:bodyPr wrap="square">
            <a:spAutoFit/>
          </a:bodyPr>
          <a:lstStyle/>
          <a:p>
            <a:r>
              <a:rPr lang="fr-FR" sz="2400" b="1" dirty="0"/>
              <a:t>3- </a:t>
            </a:r>
            <a:r>
              <a:rPr lang="fr-FR" sz="2400" b="1" dirty="0" err="1"/>
              <a:t>Kubernetes</a:t>
            </a:r>
            <a:r>
              <a:rPr lang="fr-FR" sz="2400" b="1" dirty="0"/>
              <a:t>, orchestrateur de containers:</a:t>
            </a:r>
          </a:p>
          <a:p>
            <a:endParaRPr lang="fr-FR" sz="2400" b="1" dirty="0"/>
          </a:p>
          <a:p>
            <a:pPr marL="342900" indent="-342900">
              <a:lnSpc>
                <a:spcPct val="150000"/>
              </a:lnSpc>
              <a:buFont typeface="Wingdings" panose="05000000000000000000" pitchFamily="2" charset="2"/>
              <a:buChar char="§"/>
            </a:pPr>
            <a:r>
              <a:rPr lang="fr-FR" sz="2400" b="1" dirty="0"/>
              <a:t>L’apport des orchestrateurs : </a:t>
            </a:r>
            <a:r>
              <a:rPr lang="fr-FR" sz="2400" b="1" dirty="0" err="1"/>
              <a:t>Kubernetes</a:t>
            </a:r>
            <a:r>
              <a:rPr lang="fr-FR" sz="2400" b="1" dirty="0"/>
              <a:t>.</a:t>
            </a:r>
          </a:p>
          <a:p>
            <a:pPr marL="342900" indent="-342900">
              <a:lnSpc>
                <a:spcPct val="150000"/>
              </a:lnSpc>
              <a:buFont typeface="Wingdings" panose="05000000000000000000" pitchFamily="2" charset="2"/>
              <a:buChar char="§"/>
            </a:pPr>
            <a:r>
              <a:rPr lang="fr-FR" sz="2400" b="1" dirty="0"/>
              <a:t>Nœuds Master/</a:t>
            </a:r>
            <a:r>
              <a:rPr lang="fr-FR" sz="2400" b="1" dirty="0" err="1"/>
              <a:t>Workers</a:t>
            </a:r>
            <a:r>
              <a:rPr lang="fr-FR" sz="2400" b="1" dirty="0"/>
              <a:t>, concepts de </a:t>
            </a:r>
            <a:r>
              <a:rPr lang="fr-FR" sz="2400" b="1" dirty="0" err="1"/>
              <a:t>Pods</a:t>
            </a:r>
            <a:r>
              <a:rPr lang="fr-FR" sz="2400" b="1" dirty="0"/>
              <a:t>, service, différents types d’</a:t>
            </a:r>
            <a:r>
              <a:rPr lang="fr-FR" sz="2400" b="1" dirty="0" err="1"/>
              <a:t>Ingress</a:t>
            </a:r>
            <a:r>
              <a:rPr lang="fr-FR" sz="2400" b="1" dirty="0"/>
              <a:t> Controller.</a:t>
            </a:r>
          </a:p>
          <a:p>
            <a:pPr marL="342900" indent="-342900">
              <a:lnSpc>
                <a:spcPct val="150000"/>
              </a:lnSpc>
              <a:buFont typeface="Wingdings" panose="05000000000000000000" pitchFamily="2" charset="2"/>
              <a:buChar char="§"/>
            </a:pPr>
            <a:r>
              <a:rPr lang="fr-FR" sz="2400" b="1" dirty="0"/>
              <a:t>Stockage : </a:t>
            </a:r>
            <a:r>
              <a:rPr lang="fr-FR" sz="2400" b="1" dirty="0" err="1"/>
              <a:t>stateful</a:t>
            </a:r>
            <a:r>
              <a:rPr lang="fr-FR" sz="2400" b="1" dirty="0"/>
              <a:t>, </a:t>
            </a:r>
            <a:r>
              <a:rPr lang="fr-FR" sz="2400" b="1" dirty="0" err="1"/>
              <a:t>stateless</a:t>
            </a:r>
            <a:r>
              <a:rPr lang="fr-FR" sz="2400" b="1" dirty="0"/>
              <a:t>, </a:t>
            </a:r>
            <a:r>
              <a:rPr lang="fr-FR" sz="2400" b="1" dirty="0" err="1"/>
              <a:t>shared</a:t>
            </a:r>
            <a:r>
              <a:rPr lang="fr-FR" sz="2400" b="1" dirty="0"/>
              <a:t> (NFS, </a:t>
            </a:r>
            <a:r>
              <a:rPr lang="fr-FR" sz="2400" b="1" dirty="0" err="1"/>
              <a:t>GlusterFS</a:t>
            </a:r>
            <a:r>
              <a:rPr lang="fr-FR" sz="2400" b="1" dirty="0"/>
              <a:t>, CEPH, </a:t>
            </a:r>
            <a:r>
              <a:rPr lang="fr-FR" sz="2400" b="1" dirty="0" err="1"/>
              <a:t>rook</a:t>
            </a:r>
            <a:r>
              <a:rPr lang="fr-FR" sz="2400" b="1" dirty="0"/>
              <a:t>).</a:t>
            </a:r>
          </a:p>
          <a:p>
            <a:pPr marL="342900" indent="-342900">
              <a:lnSpc>
                <a:spcPct val="150000"/>
              </a:lnSpc>
              <a:buFont typeface="Wingdings" panose="05000000000000000000" pitchFamily="2" charset="2"/>
              <a:buChar char="§"/>
            </a:pPr>
            <a:r>
              <a:rPr lang="fr-FR" sz="2400" b="1" dirty="0"/>
              <a:t>Gestion de configuration. Usage des Jobs et </a:t>
            </a:r>
            <a:r>
              <a:rPr lang="fr-FR" sz="2400" b="1" dirty="0" err="1"/>
              <a:t>DaemonSets</a:t>
            </a:r>
            <a:r>
              <a:rPr lang="fr-FR" sz="2400" b="1" dirty="0"/>
              <a:t>.</a:t>
            </a:r>
          </a:p>
          <a:p>
            <a:pPr marL="342900" indent="-342900">
              <a:lnSpc>
                <a:spcPct val="150000"/>
              </a:lnSpc>
              <a:buFont typeface="Wingdings" panose="05000000000000000000" pitchFamily="2" charset="2"/>
              <a:buChar char="§"/>
            </a:pPr>
            <a:r>
              <a:rPr lang="fr-FR" sz="2400" b="1" dirty="0"/>
              <a:t>Composant interne (</a:t>
            </a:r>
            <a:r>
              <a:rPr lang="fr-FR" sz="2400" b="1" dirty="0" err="1"/>
              <a:t>etcd</a:t>
            </a:r>
            <a:r>
              <a:rPr lang="fr-FR" sz="2400" b="1" dirty="0"/>
              <a:t>, </a:t>
            </a:r>
            <a:r>
              <a:rPr lang="fr-FR" sz="2400" b="1" dirty="0" err="1"/>
              <a:t>kubelet</a:t>
            </a:r>
            <a:r>
              <a:rPr lang="fr-FR" sz="2400" b="1" dirty="0"/>
              <a:t>, </a:t>
            </a:r>
            <a:r>
              <a:rPr lang="fr-FR" sz="2400" b="1" dirty="0" err="1"/>
              <a:t>kube-dns</a:t>
            </a:r>
            <a:r>
              <a:rPr lang="fr-FR" sz="2400" b="1" dirty="0"/>
              <a:t>, </a:t>
            </a:r>
            <a:r>
              <a:rPr lang="fr-FR" sz="2400" b="1" dirty="0" err="1"/>
              <a:t>kube</a:t>
            </a:r>
            <a:r>
              <a:rPr lang="fr-FR" sz="2400" b="1" dirty="0"/>
              <a:t>-proxy, </a:t>
            </a:r>
            <a:r>
              <a:rPr lang="fr-FR" sz="2400" b="1" dirty="0" err="1"/>
              <a:t>apiserver</a:t>
            </a:r>
            <a:r>
              <a:rPr lang="fr-FR" sz="2400" b="1" dirty="0"/>
              <a:t>)</a:t>
            </a:r>
          </a:p>
          <a:p>
            <a:pPr marL="342900" indent="-342900">
              <a:lnSpc>
                <a:spcPct val="150000"/>
              </a:lnSpc>
              <a:buFont typeface="Wingdings" panose="05000000000000000000" pitchFamily="2" charset="2"/>
              <a:buChar char="§"/>
            </a:pPr>
            <a:r>
              <a:rPr lang="fr-FR" sz="2400" b="1" dirty="0"/>
              <a:t>Composants complémentaires (</a:t>
            </a:r>
            <a:r>
              <a:rPr lang="fr-FR" sz="2400" b="1" dirty="0" err="1"/>
              <a:t>Helm</a:t>
            </a:r>
            <a:r>
              <a:rPr lang="fr-FR" sz="2400" b="1" dirty="0"/>
              <a:t>/Tiller, </a:t>
            </a:r>
            <a:r>
              <a:rPr lang="fr-FR" sz="2400" b="1" dirty="0" err="1"/>
              <a:t>envoy</a:t>
            </a:r>
            <a:r>
              <a:rPr lang="fr-FR" sz="2400" b="1" dirty="0"/>
              <a:t>, side-car proxy).</a:t>
            </a:r>
          </a:p>
          <a:p>
            <a:pPr marL="342900" indent="-342900">
              <a:lnSpc>
                <a:spcPct val="150000"/>
              </a:lnSpc>
              <a:buFont typeface="Wingdings" panose="05000000000000000000" pitchFamily="2" charset="2"/>
              <a:buChar char="§"/>
            </a:pPr>
            <a:r>
              <a:rPr lang="fr-FR" sz="2400" b="1" dirty="0"/>
              <a:t>Service Discovery/</a:t>
            </a:r>
            <a:r>
              <a:rPr lang="fr-FR" sz="2400" b="1" dirty="0" err="1"/>
              <a:t>Mesh</a:t>
            </a:r>
            <a:r>
              <a:rPr lang="fr-FR" sz="2400" b="1" dirty="0"/>
              <a:t> (</a:t>
            </a:r>
            <a:r>
              <a:rPr lang="fr-FR" sz="2400" b="1" dirty="0" err="1"/>
              <a:t>Istio</a:t>
            </a:r>
            <a:r>
              <a:rPr lang="fr-FR" sz="2400" b="1" dirty="0"/>
              <a:t>).</a:t>
            </a:r>
          </a:p>
        </p:txBody>
      </p:sp>
    </p:spTree>
    <p:extLst>
      <p:ext uri="{BB962C8B-B14F-4D97-AF65-F5344CB8AC3E}">
        <p14:creationId xmlns:p14="http://schemas.microsoft.com/office/powerpoint/2010/main" val="342691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157" name="Rectangle 1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algn="ctr"/>
            <a:r>
              <a:rPr lang="en-US" sz="3200" b="1" kern="1200">
                <a:solidFill>
                  <a:schemeClr val="bg1"/>
                </a:solidFill>
                <a:latin typeface="+mj-lt"/>
                <a:ea typeface="+mj-ea"/>
                <a:cs typeface="+mj-cs"/>
              </a:rPr>
              <a:t>Service Model  The Old Way: Assembly Line IT</a:t>
            </a:r>
          </a:p>
        </p:txBody>
      </p:sp>
      <p:pic>
        <p:nvPicPr>
          <p:cNvPr id="28" name="Picture 27">
            <a:extLst>
              <a:ext uri="{FF2B5EF4-FFF2-40B4-BE49-F238E27FC236}">
                <a16:creationId xmlns:a16="http://schemas.microsoft.com/office/drawing/2014/main" id="{FA8626F1-19FC-42B8-935F-280F2F2BB1F1}"/>
              </a:ext>
            </a:extLst>
          </p:cNvPr>
          <p:cNvPicPr>
            <a:picLocks noChangeAspect="1"/>
          </p:cNvPicPr>
          <p:nvPr/>
        </p:nvPicPr>
        <p:blipFill>
          <a:blip r:embed="rId3"/>
          <a:stretch>
            <a:fillRect/>
          </a:stretch>
        </p:blipFill>
        <p:spPr>
          <a:xfrm>
            <a:off x="1045197" y="1675227"/>
            <a:ext cx="10101606" cy="4394199"/>
          </a:xfrm>
          <a:prstGeom prst="rect">
            <a:avLst/>
          </a:prstGeom>
        </p:spPr>
      </p:pic>
      <p:sp>
        <p:nvSpPr>
          <p:cNvPr id="30" name="Google Shape;344;p24">
            <a:extLst>
              <a:ext uri="{FF2B5EF4-FFF2-40B4-BE49-F238E27FC236}">
                <a16:creationId xmlns:a16="http://schemas.microsoft.com/office/drawing/2014/main" id="{113B226C-5AB8-4E8B-B0E0-82891F0AC7FD}"/>
              </a:ext>
            </a:extLst>
          </p:cNvPr>
          <p:cNvSpPr txBox="1">
            <a:spLocks/>
          </p:cNvSpPr>
          <p:nvPr/>
        </p:nvSpPr>
        <p:spPr>
          <a:xfrm>
            <a:off x="2138219" y="6069426"/>
            <a:ext cx="8700569" cy="789673"/>
          </a:xfrm>
          <a:prstGeom prst="rect">
            <a:avLst/>
          </a:prstGeom>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Model 1: “Legacy”</a:t>
            </a:r>
          </a:p>
        </p:txBody>
      </p:sp>
    </p:spTree>
    <p:extLst>
      <p:ext uri="{BB962C8B-B14F-4D97-AF65-F5344CB8AC3E}">
        <p14:creationId xmlns:p14="http://schemas.microsoft.com/office/powerpoint/2010/main" val="1350564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838200" y="672747"/>
            <a:ext cx="10515600" cy="715556"/>
          </a:xfrm>
          <a:prstGeom prst="rect">
            <a:avLst/>
          </a:prstGeom>
        </p:spPr>
        <p:txBody>
          <a:bodyPr spcFirstLastPara="1" vert="horz" lIns="91440" tIns="45720" rIns="91440" bIns="45720" rtlCol="0" anchor="ctr" anchorCtr="0">
            <a:normAutofit/>
          </a:bodyPr>
          <a:lstStyle/>
          <a:p>
            <a:pPr algn="ctr"/>
            <a:r>
              <a:rPr lang="en-US" sz="3200" b="1" kern="1200">
                <a:solidFill>
                  <a:schemeClr val="bg1"/>
                </a:solidFill>
                <a:latin typeface="+mj-lt"/>
                <a:ea typeface="+mj-ea"/>
                <a:cs typeface="+mj-cs"/>
              </a:rPr>
              <a:t>Each Server Built This Way is A “Pet”</a:t>
            </a:r>
          </a:p>
        </p:txBody>
      </p:sp>
      <p:pic>
        <p:nvPicPr>
          <p:cNvPr id="2" name="Picture 1" descr="A person and a dog&#10;&#10;Description automatically generated with low confidence">
            <a:extLst>
              <a:ext uri="{FF2B5EF4-FFF2-40B4-BE49-F238E27FC236}">
                <a16:creationId xmlns:a16="http://schemas.microsoft.com/office/drawing/2014/main" id="{AA6BF3BB-30E3-4187-B341-2145B3D5FB7B}"/>
              </a:ext>
            </a:extLst>
          </p:cNvPr>
          <p:cNvPicPr>
            <a:picLocks noChangeAspect="1"/>
          </p:cNvPicPr>
          <p:nvPr/>
        </p:nvPicPr>
        <p:blipFill>
          <a:blip r:embed="rId3"/>
          <a:stretch>
            <a:fillRect/>
          </a:stretch>
        </p:blipFill>
        <p:spPr>
          <a:xfrm>
            <a:off x="838200" y="1426587"/>
            <a:ext cx="10680807" cy="4779661"/>
          </a:xfrm>
          <a:prstGeom prst="rect">
            <a:avLst/>
          </a:prstGeom>
        </p:spPr>
      </p:pic>
    </p:spTree>
    <p:extLst>
      <p:ext uri="{BB962C8B-B14F-4D97-AF65-F5344CB8AC3E}">
        <p14:creationId xmlns:p14="http://schemas.microsoft.com/office/powerpoint/2010/main" val="3133309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Google Shape;344;p24"/>
          <p:cNvSpPr txBox="1">
            <a:spLocks noGrp="1"/>
          </p:cNvSpPr>
          <p:nvPr>
            <p:ph type="title"/>
          </p:nvPr>
        </p:nvSpPr>
        <p:spPr>
          <a:xfrm>
            <a:off x="1008184" y="174032"/>
            <a:ext cx="10175631" cy="1111843"/>
          </a:xfrm>
          <a:prstGeom prst="rect">
            <a:avLst/>
          </a:prstGeom>
        </p:spPr>
        <p:txBody>
          <a:bodyPr spcFirstLastPara="1" vert="horz" lIns="91440" tIns="45720" rIns="91440" bIns="45720" rtlCol="0" anchor="ctr" anchorCtr="0">
            <a:normAutofit/>
          </a:bodyPr>
          <a:lstStyle/>
          <a:p>
            <a:pPr algn="ctr"/>
            <a:r>
              <a:rPr lang="en-US" sz="4000" b="1" kern="1200" dirty="0">
                <a:solidFill>
                  <a:schemeClr val="tx1"/>
                </a:solidFill>
                <a:latin typeface="+mj-lt"/>
                <a:ea typeface="+mj-ea"/>
                <a:cs typeface="+mj-cs"/>
              </a:rPr>
              <a:t>Model 2: Robotics Factory IT</a:t>
            </a:r>
          </a:p>
        </p:txBody>
      </p:sp>
      <p:pic>
        <p:nvPicPr>
          <p:cNvPr id="2" name="Picture 1">
            <a:extLst>
              <a:ext uri="{FF2B5EF4-FFF2-40B4-BE49-F238E27FC236}">
                <a16:creationId xmlns:a16="http://schemas.microsoft.com/office/drawing/2014/main" id="{2A2B911B-4002-4569-BDB8-96AE51E6FA2C}"/>
              </a:ext>
            </a:extLst>
          </p:cNvPr>
          <p:cNvPicPr>
            <a:picLocks noChangeAspect="1"/>
          </p:cNvPicPr>
          <p:nvPr/>
        </p:nvPicPr>
        <p:blipFill>
          <a:blip r:embed="rId3"/>
          <a:stretch>
            <a:fillRect/>
          </a:stretch>
        </p:blipFill>
        <p:spPr>
          <a:xfrm>
            <a:off x="224112" y="1450252"/>
            <a:ext cx="11740727" cy="5165920"/>
          </a:xfrm>
          <a:prstGeom prst="rect">
            <a:avLst/>
          </a:prstGeom>
        </p:spPr>
      </p:pic>
    </p:spTree>
    <p:extLst>
      <p:ext uri="{BB962C8B-B14F-4D97-AF65-F5344CB8AC3E}">
        <p14:creationId xmlns:p14="http://schemas.microsoft.com/office/powerpoint/2010/main" val="1222767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7" name="Rectangle 93">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838200" y="672747"/>
            <a:ext cx="10515600" cy="715556"/>
          </a:xfrm>
          <a:prstGeom prst="rect">
            <a:avLst/>
          </a:prstGeom>
        </p:spPr>
        <p:txBody>
          <a:bodyPr spcFirstLastPara="1" vert="horz" lIns="91440" tIns="45720" rIns="91440" bIns="45720" rtlCol="0" anchor="ctr" anchorCtr="0">
            <a:normAutofit/>
          </a:bodyPr>
          <a:lstStyle/>
          <a:p>
            <a:pPr algn="ctr"/>
            <a:r>
              <a:rPr lang="en-US" sz="3200" b="1" kern="1200">
                <a:solidFill>
                  <a:schemeClr val="bg1"/>
                </a:solidFill>
                <a:latin typeface="+mj-lt"/>
                <a:ea typeface="+mj-ea"/>
                <a:cs typeface="+mj-cs"/>
              </a:rPr>
              <a:t>Every Server is Just Another Part of the Herd</a:t>
            </a:r>
          </a:p>
        </p:txBody>
      </p:sp>
      <p:pic>
        <p:nvPicPr>
          <p:cNvPr id="3" name="Picture 2">
            <a:extLst>
              <a:ext uri="{FF2B5EF4-FFF2-40B4-BE49-F238E27FC236}">
                <a16:creationId xmlns:a16="http://schemas.microsoft.com/office/drawing/2014/main" id="{26E7DDEC-4F6A-4624-84C6-77A81ED80576}"/>
              </a:ext>
            </a:extLst>
          </p:cNvPr>
          <p:cNvPicPr>
            <a:picLocks noChangeAspect="1"/>
          </p:cNvPicPr>
          <p:nvPr/>
        </p:nvPicPr>
        <p:blipFill>
          <a:blip r:embed="rId3"/>
          <a:stretch>
            <a:fillRect/>
          </a:stretch>
        </p:blipFill>
        <p:spPr>
          <a:xfrm>
            <a:off x="0" y="1811547"/>
            <a:ext cx="12110374" cy="4692770"/>
          </a:xfrm>
          <a:prstGeom prst="rect">
            <a:avLst/>
          </a:prstGeom>
        </p:spPr>
      </p:pic>
    </p:spTree>
    <p:extLst>
      <p:ext uri="{BB962C8B-B14F-4D97-AF65-F5344CB8AC3E}">
        <p14:creationId xmlns:p14="http://schemas.microsoft.com/office/powerpoint/2010/main" val="216573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94" name="Rectangle 93">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Google Shape;344;p24"/>
          <p:cNvSpPr txBox="1">
            <a:spLocks noGrp="1"/>
          </p:cNvSpPr>
          <p:nvPr>
            <p:ph type="title"/>
          </p:nvPr>
        </p:nvSpPr>
        <p:spPr>
          <a:xfrm>
            <a:off x="838200" y="672747"/>
            <a:ext cx="10515600" cy="715556"/>
          </a:xfrm>
          <a:prstGeom prst="rect">
            <a:avLst/>
          </a:prstGeom>
        </p:spPr>
        <p:txBody>
          <a:bodyPr spcFirstLastPara="1" vert="horz" lIns="91440" tIns="45720" rIns="91440" bIns="45720" rtlCol="0" anchor="ctr" anchorCtr="0">
            <a:normAutofit/>
          </a:bodyPr>
          <a:lstStyle/>
          <a:p>
            <a:pPr algn="ctr"/>
            <a:r>
              <a:rPr lang="en-US" sz="3200" b="1" kern="1200">
                <a:solidFill>
                  <a:schemeClr val="bg1"/>
                </a:solidFill>
                <a:latin typeface="+mj-lt"/>
                <a:ea typeface="+mj-ea"/>
                <a:cs typeface="+mj-cs"/>
              </a:rPr>
              <a:t>Model 1  vs  Model 2</a:t>
            </a:r>
          </a:p>
        </p:txBody>
      </p:sp>
      <p:pic>
        <p:nvPicPr>
          <p:cNvPr id="2" name="Picture 1">
            <a:extLst>
              <a:ext uri="{FF2B5EF4-FFF2-40B4-BE49-F238E27FC236}">
                <a16:creationId xmlns:a16="http://schemas.microsoft.com/office/drawing/2014/main" id="{6581D3AD-BAB8-4BD9-9223-5BFB8275BF3B}"/>
              </a:ext>
            </a:extLst>
          </p:cNvPr>
          <p:cNvPicPr>
            <a:picLocks noChangeAspect="1"/>
          </p:cNvPicPr>
          <p:nvPr/>
        </p:nvPicPr>
        <p:blipFill>
          <a:blip r:embed="rId3"/>
          <a:stretch>
            <a:fillRect/>
          </a:stretch>
        </p:blipFill>
        <p:spPr>
          <a:xfrm>
            <a:off x="1618890" y="1463083"/>
            <a:ext cx="8954219" cy="5394917"/>
          </a:xfrm>
          <a:prstGeom prst="rect">
            <a:avLst/>
          </a:prstGeom>
        </p:spPr>
      </p:pic>
    </p:spTree>
    <p:extLst>
      <p:ext uri="{BB962C8B-B14F-4D97-AF65-F5344CB8AC3E}">
        <p14:creationId xmlns:p14="http://schemas.microsoft.com/office/powerpoint/2010/main" val="4209757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524001" y="5619570"/>
            <a:ext cx="9143999" cy="789673"/>
          </a:xfrm>
          <a:prstGeom prst="rect">
            <a:avLst/>
          </a:prstGeom>
        </p:spPr>
        <p:txBody>
          <a:bodyPr spcFirstLastPara="1" vert="horz" lIns="91440" tIns="45720" rIns="91440" bIns="45720" rtlCol="0" anchor="ctr" anchorCtr="0">
            <a:noAutofit/>
          </a:bodyPr>
          <a:lstStyle/>
          <a:p>
            <a:pPr algn="ctr"/>
            <a:r>
              <a:rPr lang="en-US" b="1" dirty="0">
                <a:solidFill>
                  <a:schemeClr val="bg1"/>
                </a:solidFill>
                <a:latin typeface="+mn-lt"/>
              </a:rPr>
              <a:t>Every Server is Just Another Part of the Herd</a:t>
            </a:r>
          </a:p>
        </p:txBody>
      </p:sp>
      <p:sp>
        <p:nvSpPr>
          <p:cNvPr id="345" name="Google Shape;345;p24"/>
          <p:cNvSpPr txBox="1"/>
          <p:nvPr/>
        </p:nvSpPr>
        <p:spPr>
          <a:xfrm>
            <a:off x="7981950" y="6356351"/>
            <a:ext cx="2057400" cy="365125"/>
          </a:xfrm>
          <a:prstGeom prst="rect">
            <a:avLst/>
          </a:prstGeom>
          <a:noFill/>
          <a:ln>
            <a:noFill/>
          </a:ln>
        </p:spPr>
        <p:txBody>
          <a:bodyPr spcFirstLastPara="1" wrap="square" lIns="91425" tIns="45700" rIns="91425" bIns="45700" anchor="ctr" anchorCtr="0">
            <a:noAutofit/>
          </a:bodyPr>
          <a:lstStyle/>
          <a:p>
            <a:pPr algn="r">
              <a:spcAft>
                <a:spcPts val="600"/>
              </a:spcAft>
              <a:buClr>
                <a:srgbClr val="898989"/>
              </a:buClr>
              <a:buSzPts val="900"/>
            </a:pPr>
            <a:fld id="{00000000-1234-1234-1234-123412341234}" type="slidenum">
              <a:rPr lang="en-US" sz="900">
                <a:solidFill>
                  <a:srgbClr val="898989"/>
                </a:solidFill>
                <a:latin typeface="Calibri"/>
                <a:ea typeface="Calibri"/>
                <a:cs typeface="Calibri"/>
                <a:sym typeface="Calibri"/>
              </a:rPr>
              <a:pPr algn="r">
                <a:spcAft>
                  <a:spcPts val="600"/>
                </a:spcAft>
                <a:buClr>
                  <a:srgbClr val="898989"/>
                </a:buClr>
                <a:buSzPts val="900"/>
              </a:pPr>
              <a:t>45</a:t>
            </a:fld>
            <a:endParaRPr lang="fr-FR"/>
          </a:p>
        </p:txBody>
      </p:sp>
      <p:pic>
        <p:nvPicPr>
          <p:cNvPr id="32770" name="Picture 2">
            <a:extLst>
              <a:ext uri="{FF2B5EF4-FFF2-40B4-BE49-F238E27FC236}">
                <a16:creationId xmlns:a16="http://schemas.microsoft.com/office/drawing/2014/main" id="{02713281-1945-4FEF-89FA-D0939D5AC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36"/>
            <a:ext cx="9753600" cy="689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3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fr-FR" sz="7200" b="1" dirty="0"/>
              <a:t>Démonstration avec Docker et Ansible</a:t>
            </a:r>
            <a:endParaRPr lang="en-US" sz="72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927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29559" y="68159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dirty="0" err="1"/>
              <a:t>Configurer</a:t>
            </a:r>
            <a:r>
              <a:rPr lang="en-US" sz="3200" b="1" dirty="0"/>
              <a:t> Ansible avec Docker</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146" name="Picture 2" descr="Ansible lab with Docker to become a devops">
            <a:extLst>
              <a:ext uri="{FF2B5EF4-FFF2-40B4-BE49-F238E27FC236}">
                <a16:creationId xmlns:a16="http://schemas.microsoft.com/office/drawing/2014/main" id="{22B00B5B-E070-4EC4-A88D-6AE627ADA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136" y="2698433"/>
            <a:ext cx="4816929" cy="14611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A8F7A-17D0-466F-87EF-5DE2AD239CA1}"/>
              </a:ext>
            </a:extLst>
          </p:cNvPr>
          <p:cNvPicPr>
            <a:picLocks noChangeAspect="1"/>
          </p:cNvPicPr>
          <p:nvPr/>
        </p:nvPicPr>
        <p:blipFill>
          <a:blip r:embed="rId4"/>
          <a:stretch>
            <a:fillRect/>
          </a:stretch>
        </p:blipFill>
        <p:spPr>
          <a:xfrm>
            <a:off x="1524000" y="4789397"/>
            <a:ext cx="9144000" cy="1387011"/>
          </a:xfrm>
          <a:prstGeom prst="rect">
            <a:avLst/>
          </a:prstGeom>
        </p:spPr>
      </p:pic>
    </p:spTree>
    <p:extLst>
      <p:ext uri="{BB962C8B-B14F-4D97-AF65-F5344CB8AC3E}">
        <p14:creationId xmlns:p14="http://schemas.microsoft.com/office/powerpoint/2010/main" val="3782856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29559" y="68159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dirty="0" err="1"/>
              <a:t>Créer</a:t>
            </a:r>
            <a:r>
              <a:rPr lang="en-US" sz="2800" b="1" dirty="0"/>
              <a:t> un </a:t>
            </a:r>
            <a:r>
              <a:rPr lang="en-US" sz="2800" b="1" dirty="0" err="1"/>
              <a:t>conteneur</a:t>
            </a:r>
            <a:r>
              <a:rPr lang="en-US" sz="2800" b="1" dirty="0"/>
              <a:t> Docker </a:t>
            </a:r>
            <a:r>
              <a:rPr lang="en-US" sz="2800" b="1" dirty="0" err="1"/>
              <a:t>contenant</a:t>
            </a:r>
            <a:r>
              <a:rPr lang="en-US" sz="2800" b="1" dirty="0"/>
              <a:t> Ansible</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a:extLst>
              <a:ext uri="{FF2B5EF4-FFF2-40B4-BE49-F238E27FC236}">
                <a16:creationId xmlns:a16="http://schemas.microsoft.com/office/drawing/2014/main" id="{FD277A09-9DFA-4016-8C1F-486D961B9155}"/>
              </a:ext>
            </a:extLst>
          </p:cNvPr>
          <p:cNvPicPr>
            <a:picLocks noChangeAspect="1"/>
          </p:cNvPicPr>
          <p:nvPr/>
        </p:nvPicPr>
        <p:blipFill>
          <a:blip r:embed="rId3"/>
          <a:stretch>
            <a:fillRect/>
          </a:stretch>
        </p:blipFill>
        <p:spPr>
          <a:xfrm>
            <a:off x="2285709" y="2370760"/>
            <a:ext cx="7620583" cy="4332151"/>
          </a:xfrm>
          <a:prstGeom prst="rect">
            <a:avLst/>
          </a:prstGeom>
        </p:spPr>
      </p:pic>
    </p:spTree>
    <p:extLst>
      <p:ext uri="{BB962C8B-B14F-4D97-AF65-F5344CB8AC3E}">
        <p14:creationId xmlns:p14="http://schemas.microsoft.com/office/powerpoint/2010/main" val="4071053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70955" y="386329"/>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dirty="0"/>
              <a:t>Bootstrap de </a:t>
            </a:r>
            <a:r>
              <a:rPr lang="en-US" sz="2800" b="1" dirty="0" err="1"/>
              <a:t>l’environment</a:t>
            </a:r>
            <a:r>
              <a:rPr lang="en-US" sz="2800" b="1" dirty="0"/>
              <a:t> de lab</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DD30ECA0-4FDE-4161-BEB0-6D72B99D4547}"/>
              </a:ext>
            </a:extLst>
          </p:cNvPr>
          <p:cNvSpPr/>
          <p:nvPr/>
        </p:nvSpPr>
        <p:spPr>
          <a:xfrm>
            <a:off x="1524000" y="1489588"/>
            <a:ext cx="9144000" cy="3945696"/>
          </a:xfrm>
          <a:prstGeom prst="rect">
            <a:avLst/>
          </a:prstGeom>
        </p:spPr>
        <p:txBody>
          <a:bodyPr wrap="square">
            <a:spAutoFit/>
          </a:bodyPr>
          <a:lstStyle/>
          <a:p>
            <a:pPr>
              <a:lnSpc>
                <a:spcPct val="150000"/>
              </a:lnSpc>
            </a:pPr>
            <a:r>
              <a:rPr lang="fr-FR" sz="2000" b="1" dirty="0"/>
              <a:t>Pour lancez l’</a:t>
            </a:r>
            <a:r>
              <a:rPr lang="fr-FR" sz="2000" b="1" dirty="0" err="1"/>
              <a:t>environment</a:t>
            </a:r>
            <a:r>
              <a:rPr lang="fr-FR" sz="2000" b="1" dirty="0"/>
              <a:t>, </a:t>
            </a:r>
            <a:r>
              <a:rPr lang="fr-FR" sz="2000" b="1" dirty="0">
                <a:solidFill>
                  <a:srgbClr val="0070C0"/>
                </a:solidFill>
              </a:rPr>
              <a:t>exécuter le script d’initialisation</a:t>
            </a:r>
            <a:r>
              <a:rPr lang="fr-FR" sz="2000" b="1" dirty="0"/>
              <a:t>, il effectuera les tâches suivantes :</a:t>
            </a:r>
          </a:p>
          <a:p>
            <a:pPr>
              <a:lnSpc>
                <a:spcPct val="150000"/>
              </a:lnSpc>
            </a:pPr>
            <a:endParaRPr lang="fr-FR" sz="900" b="1" dirty="0"/>
          </a:p>
          <a:p>
            <a:pPr marL="342900" indent="-342900">
              <a:lnSpc>
                <a:spcPct val="150000"/>
              </a:lnSpc>
              <a:buFont typeface="Wingdings" panose="05000000000000000000" pitchFamily="2" charset="2"/>
              <a:buChar char="§"/>
            </a:pPr>
            <a:r>
              <a:rPr lang="fr-FR" sz="2000" b="1" dirty="0"/>
              <a:t>Supprimer les 3 anciens conteneurs Debian, Ubuntu et </a:t>
            </a:r>
            <a:r>
              <a:rPr lang="fr-FR" sz="2000" b="1" dirty="0" err="1"/>
              <a:t>Centos</a:t>
            </a:r>
            <a:r>
              <a:rPr lang="fr-FR" sz="2000" b="1" dirty="0"/>
              <a:t>.</a:t>
            </a:r>
          </a:p>
          <a:p>
            <a:pPr marL="342900" indent="-342900">
              <a:lnSpc>
                <a:spcPct val="150000"/>
              </a:lnSpc>
              <a:buFont typeface="Wingdings" panose="05000000000000000000" pitchFamily="2" charset="2"/>
              <a:buChar char="§"/>
            </a:pPr>
            <a:r>
              <a:rPr lang="fr-FR" sz="2000" b="1" dirty="0"/>
              <a:t>Créer une clé RSA permettant une connexion Ansible via SSH.</a:t>
            </a:r>
          </a:p>
          <a:p>
            <a:pPr marL="342900" indent="-342900">
              <a:lnSpc>
                <a:spcPct val="150000"/>
              </a:lnSpc>
              <a:buFont typeface="Wingdings" panose="05000000000000000000" pitchFamily="2" charset="2"/>
              <a:buChar char="§"/>
            </a:pPr>
            <a:r>
              <a:rPr lang="fr-FR" sz="2000" b="1" dirty="0"/>
              <a:t>Démarrage de 3 instances Docker Debian, Docker Ubuntu et Docker </a:t>
            </a:r>
            <a:r>
              <a:rPr lang="fr-FR" sz="2000" b="1" dirty="0" err="1"/>
              <a:t>Centos</a:t>
            </a:r>
            <a:r>
              <a:rPr lang="fr-FR" sz="2000" b="1" dirty="0"/>
              <a:t>.</a:t>
            </a:r>
          </a:p>
          <a:p>
            <a:pPr marL="342900" indent="-342900">
              <a:lnSpc>
                <a:spcPct val="150000"/>
              </a:lnSpc>
              <a:buFont typeface="Wingdings" panose="05000000000000000000" pitchFamily="2" charset="2"/>
              <a:buChar char="§"/>
            </a:pPr>
            <a:r>
              <a:rPr lang="fr-FR" sz="2000" b="1" dirty="0"/>
              <a:t>Injection de clé </a:t>
            </a:r>
            <a:r>
              <a:rPr lang="fr-FR" sz="2000" b="1" dirty="0" err="1"/>
              <a:t>ssh</a:t>
            </a:r>
            <a:r>
              <a:rPr lang="fr-FR" sz="2000" b="1" dirty="0"/>
              <a:t> dans chaque instance de Docker en utilisant </a:t>
            </a:r>
            <a:r>
              <a:rPr lang="fr-FR" sz="2000" b="1" dirty="0" err="1"/>
              <a:t>ssh</a:t>
            </a:r>
            <a:r>
              <a:rPr lang="fr-FR" sz="2000" b="1" dirty="0"/>
              <a:t>-copy-id (le mot de passe sera demandé : </a:t>
            </a:r>
            <a:r>
              <a:rPr lang="fr-FR" sz="2000" b="1" dirty="0" err="1"/>
              <a:t>toor</a:t>
            </a:r>
            <a:r>
              <a:rPr lang="fr-FR" sz="2000" b="1" dirty="0"/>
              <a:t>).</a:t>
            </a:r>
          </a:p>
          <a:p>
            <a:pPr marL="342900" indent="-342900">
              <a:lnSpc>
                <a:spcPct val="150000"/>
              </a:lnSpc>
              <a:buFont typeface="Wingdings" panose="05000000000000000000" pitchFamily="2" charset="2"/>
              <a:buChar char="§"/>
            </a:pPr>
            <a:r>
              <a:rPr lang="fr-FR" sz="2000" b="1" dirty="0"/>
              <a:t>Création d’un inventaire d’hôtes Ansible.</a:t>
            </a:r>
          </a:p>
        </p:txBody>
      </p:sp>
    </p:spTree>
    <p:extLst>
      <p:ext uri="{BB962C8B-B14F-4D97-AF65-F5344CB8AC3E}">
        <p14:creationId xmlns:p14="http://schemas.microsoft.com/office/powerpoint/2010/main" val="2618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838200" y="365126"/>
            <a:ext cx="10515600" cy="886900"/>
          </a:xfrm>
        </p:spPr>
        <p:txBody>
          <a:bodyPr>
            <a:normAutofit/>
          </a:bodyPr>
          <a:lstStyle/>
          <a:p>
            <a:pPr algn="ctr"/>
            <a:r>
              <a:rPr lang="fr-FR" sz="3600" b="1" i="0" u="none" strike="noStrike" baseline="0" dirty="0">
                <a:solidFill>
                  <a:srgbClr val="000000"/>
                </a:solidFill>
                <a:latin typeface="Segoe UI Symbol" panose="020B0502040204020203" pitchFamily="34" charset="0"/>
              </a:rPr>
              <a:t>Plan de la formation</a:t>
            </a:r>
            <a:endParaRPr lang="fr-FR" sz="7200" b="1" dirty="0"/>
          </a:p>
        </p:txBody>
      </p:sp>
      <p:sp>
        <p:nvSpPr>
          <p:cNvPr id="6" name="TextBox 5">
            <a:extLst>
              <a:ext uri="{FF2B5EF4-FFF2-40B4-BE49-F238E27FC236}">
                <a16:creationId xmlns:a16="http://schemas.microsoft.com/office/drawing/2014/main" id="{5D2ED8AC-3646-4648-90AA-A04F630E0B8E}"/>
              </a:ext>
            </a:extLst>
          </p:cNvPr>
          <p:cNvSpPr txBox="1"/>
          <p:nvPr/>
        </p:nvSpPr>
        <p:spPr>
          <a:xfrm>
            <a:off x="0" y="1536174"/>
            <a:ext cx="11973464" cy="4836389"/>
          </a:xfrm>
          <a:prstGeom prst="rect">
            <a:avLst/>
          </a:prstGeom>
          <a:noFill/>
        </p:spPr>
        <p:txBody>
          <a:bodyPr wrap="square">
            <a:spAutoFit/>
          </a:bodyPr>
          <a:lstStyle/>
          <a:p>
            <a:r>
              <a:rPr lang="fr-FR" sz="2400" b="1" dirty="0"/>
              <a:t>4- Container as a Service (CaaS):</a:t>
            </a:r>
          </a:p>
          <a:p>
            <a:pPr>
              <a:lnSpc>
                <a:spcPct val="150000"/>
              </a:lnSpc>
            </a:pPr>
            <a:endParaRPr lang="fr-FR" sz="2400" b="1" dirty="0"/>
          </a:p>
          <a:p>
            <a:pPr marL="342900" indent="-342900">
              <a:lnSpc>
                <a:spcPct val="150000"/>
              </a:lnSpc>
              <a:buFont typeface="Wingdings" panose="05000000000000000000" pitchFamily="2" charset="2"/>
              <a:buChar char="§"/>
            </a:pPr>
            <a:r>
              <a:rPr lang="fr-FR" sz="2400" b="1" dirty="0"/>
              <a:t>Normalisation: OCI, CNCF, CNI, CSI, CRI.</a:t>
            </a:r>
          </a:p>
          <a:p>
            <a:pPr marL="342900" indent="-342900">
              <a:lnSpc>
                <a:spcPct val="150000"/>
              </a:lnSpc>
              <a:buFont typeface="Wingdings" panose="05000000000000000000" pitchFamily="2" charset="2"/>
              <a:buChar char="§"/>
            </a:pPr>
            <a:r>
              <a:rPr lang="fr-FR" sz="2400" b="1" dirty="0"/>
              <a:t>Offre Cloud/</a:t>
            </a:r>
            <a:r>
              <a:rPr lang="fr-FR" sz="2400" b="1" dirty="0" err="1"/>
              <a:t>Managed</a:t>
            </a:r>
            <a:r>
              <a:rPr lang="fr-FR" sz="2400" b="1" dirty="0"/>
              <a:t>: Amazon AWS ECS et EKS et </a:t>
            </a:r>
            <a:r>
              <a:rPr lang="fr-FR" sz="2400" b="1" dirty="0" err="1"/>
              <a:t>Fargate</a:t>
            </a:r>
            <a:r>
              <a:rPr lang="fr-FR" sz="2400" b="1" dirty="0"/>
              <a:t>, Google GCP, Microsoft Azure, </a:t>
            </a:r>
            <a:r>
              <a:rPr lang="fr-FR" sz="2400" b="1" dirty="0" err="1"/>
              <a:t>DigitalOcean</a:t>
            </a:r>
            <a:r>
              <a:rPr lang="fr-FR" sz="2400" b="1" dirty="0"/>
              <a:t>.</a:t>
            </a:r>
          </a:p>
          <a:p>
            <a:pPr marL="342900" indent="-342900">
              <a:lnSpc>
                <a:spcPct val="150000"/>
              </a:lnSpc>
              <a:buFont typeface="Wingdings" panose="05000000000000000000" pitchFamily="2" charset="2"/>
              <a:buChar char="§"/>
            </a:pPr>
            <a:r>
              <a:rPr lang="fr-FR" sz="2400" b="1" dirty="0"/>
              <a:t>Principales offres On </a:t>
            </a:r>
            <a:r>
              <a:rPr lang="fr-FR" sz="2400" b="1" dirty="0" err="1"/>
              <a:t>Premises</a:t>
            </a:r>
            <a:r>
              <a:rPr lang="fr-FR" sz="2400" b="1" dirty="0"/>
              <a:t>: Docker </a:t>
            </a:r>
            <a:r>
              <a:rPr lang="fr-FR" sz="2400" b="1" dirty="0" err="1"/>
              <a:t>DataCenter</a:t>
            </a:r>
            <a:r>
              <a:rPr lang="fr-FR" sz="2400" b="1" dirty="0"/>
              <a:t>, Rancher, </a:t>
            </a:r>
            <a:r>
              <a:rPr lang="fr-FR" sz="2400" b="1" dirty="0" err="1"/>
              <a:t>RedHat</a:t>
            </a:r>
            <a:r>
              <a:rPr lang="fr-FR" sz="2400" b="1" dirty="0"/>
              <a:t> </a:t>
            </a:r>
            <a:r>
              <a:rPr lang="fr-FR" sz="2400" b="1" dirty="0" err="1"/>
              <a:t>OpenShift</a:t>
            </a:r>
            <a:r>
              <a:rPr lang="fr-FR" sz="2400" b="1" dirty="0"/>
              <a:t>.</a:t>
            </a:r>
          </a:p>
          <a:p>
            <a:pPr marL="342900" indent="-342900">
              <a:lnSpc>
                <a:spcPct val="150000"/>
              </a:lnSpc>
              <a:buFont typeface="Wingdings" panose="05000000000000000000" pitchFamily="2" charset="2"/>
              <a:buChar char="§"/>
            </a:pPr>
            <a:r>
              <a:rPr lang="fr-FR" sz="2400" b="1" dirty="0"/>
              <a:t>Évolution vers le </a:t>
            </a:r>
            <a:r>
              <a:rPr lang="fr-FR" sz="2400" b="1" dirty="0" err="1"/>
              <a:t>Serverless</a:t>
            </a:r>
            <a:r>
              <a:rPr lang="fr-FR" sz="2400" b="1" dirty="0"/>
              <a:t>.</a:t>
            </a:r>
          </a:p>
          <a:p>
            <a:pPr marL="342900" indent="-342900">
              <a:lnSpc>
                <a:spcPct val="150000"/>
              </a:lnSpc>
              <a:buFont typeface="Wingdings" panose="05000000000000000000" pitchFamily="2" charset="2"/>
              <a:buChar char="§"/>
            </a:pPr>
            <a:r>
              <a:rPr lang="fr-FR" sz="2400" b="1" dirty="0"/>
              <a:t>Définir une stratégie d’implémentation de CaaS</a:t>
            </a:r>
          </a:p>
          <a:p>
            <a:pPr marL="342900" indent="-342900">
              <a:lnSpc>
                <a:spcPct val="150000"/>
              </a:lnSpc>
              <a:buFont typeface="Wingdings" panose="05000000000000000000" pitchFamily="2" charset="2"/>
              <a:buChar char="§"/>
            </a:pPr>
            <a:r>
              <a:rPr lang="fr-FR" sz="2400" b="1" dirty="0"/>
              <a:t>Détails d'une architecture CaaS </a:t>
            </a:r>
            <a:r>
              <a:rPr lang="fr-FR" sz="2400" b="1" dirty="0" err="1"/>
              <a:t>Kubernetes</a:t>
            </a:r>
            <a:endParaRPr lang="fr-FR" sz="2400" b="1" dirty="0"/>
          </a:p>
        </p:txBody>
      </p:sp>
    </p:spTree>
    <p:extLst>
      <p:ext uri="{BB962C8B-B14F-4D97-AF65-F5344CB8AC3E}">
        <p14:creationId xmlns:p14="http://schemas.microsoft.com/office/powerpoint/2010/main" val="3645414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29559" y="68159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dirty="0"/>
              <a:t>Bootstrap Ansible LAB</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4A2E6393-4C09-4796-9905-D7CB6F447765}"/>
              </a:ext>
            </a:extLst>
          </p:cNvPr>
          <p:cNvPicPr>
            <a:picLocks noChangeAspect="1"/>
          </p:cNvPicPr>
          <p:nvPr/>
        </p:nvPicPr>
        <p:blipFill>
          <a:blip r:embed="rId3"/>
          <a:stretch>
            <a:fillRect/>
          </a:stretch>
        </p:blipFill>
        <p:spPr>
          <a:xfrm>
            <a:off x="1524000" y="2208823"/>
            <a:ext cx="9144000" cy="3477529"/>
          </a:xfrm>
          <a:prstGeom prst="rect">
            <a:avLst/>
          </a:prstGeom>
        </p:spPr>
      </p:pic>
    </p:spTree>
    <p:extLst>
      <p:ext uri="{BB962C8B-B14F-4D97-AF65-F5344CB8AC3E}">
        <p14:creationId xmlns:p14="http://schemas.microsoft.com/office/powerpoint/2010/main" val="925255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70955" y="243693"/>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2800" b="1" dirty="0" err="1"/>
              <a:t>Vérification</a:t>
            </a:r>
            <a:r>
              <a:rPr lang="en-US" sz="2800" b="1" dirty="0"/>
              <a:t> de la </a:t>
            </a:r>
            <a:r>
              <a:rPr lang="en-US" sz="2800" b="1" dirty="0" err="1"/>
              <a:t>connectivité</a:t>
            </a:r>
            <a:endParaRPr lang="en-US" sz="2800" b="1" dirty="0"/>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52A86E45-54E0-4A9F-8E04-40113E660774}"/>
              </a:ext>
            </a:extLst>
          </p:cNvPr>
          <p:cNvPicPr>
            <a:picLocks noChangeAspect="1"/>
          </p:cNvPicPr>
          <p:nvPr/>
        </p:nvPicPr>
        <p:blipFill>
          <a:blip r:embed="rId3"/>
          <a:stretch>
            <a:fillRect/>
          </a:stretch>
        </p:blipFill>
        <p:spPr>
          <a:xfrm>
            <a:off x="1524000" y="4758858"/>
            <a:ext cx="9144000" cy="2001740"/>
          </a:xfrm>
          <a:prstGeom prst="rect">
            <a:avLst/>
          </a:prstGeom>
        </p:spPr>
      </p:pic>
      <p:sp>
        <p:nvSpPr>
          <p:cNvPr id="3" name="Rectangle 2">
            <a:extLst>
              <a:ext uri="{FF2B5EF4-FFF2-40B4-BE49-F238E27FC236}">
                <a16:creationId xmlns:a16="http://schemas.microsoft.com/office/drawing/2014/main" id="{D0C00769-AA84-4011-A7ED-5F3487CD0E6E}"/>
              </a:ext>
            </a:extLst>
          </p:cNvPr>
          <p:cNvSpPr/>
          <p:nvPr/>
        </p:nvSpPr>
        <p:spPr>
          <a:xfrm>
            <a:off x="1524000" y="1075180"/>
            <a:ext cx="9144000" cy="3008772"/>
          </a:xfrm>
          <a:prstGeom prst="rect">
            <a:avLst/>
          </a:prstGeom>
        </p:spPr>
        <p:txBody>
          <a:bodyPr wrap="square">
            <a:spAutoFit/>
          </a:bodyPr>
          <a:lstStyle/>
          <a:p>
            <a:r>
              <a:rPr lang="fr-FR" sz="1600" b="1" dirty="0"/>
              <a:t>Nous vérifions que tous les nœuds sont accessibles par Ansible en utilisant la commande suivante :</a:t>
            </a:r>
          </a:p>
          <a:p>
            <a:endParaRPr lang="fr-FR" sz="900" b="1" dirty="0"/>
          </a:p>
          <a:p>
            <a:r>
              <a:rPr lang="fr-FR" b="1" dirty="0">
                <a:latin typeface="Consolas" panose="020B0609020204030204" pitchFamily="49" charset="0"/>
              </a:rPr>
              <a:t>&gt; docker run -</a:t>
            </a:r>
            <a:r>
              <a:rPr lang="fr-FR" b="1" dirty="0" err="1">
                <a:latin typeface="Consolas" panose="020B0609020204030204" pitchFamily="49" charset="0"/>
              </a:rPr>
              <a:t>it</a:t>
            </a:r>
            <a:r>
              <a:rPr lang="fr-FR" b="1" dirty="0">
                <a:latin typeface="Consolas" panose="020B0609020204030204" pitchFamily="49" charset="0"/>
              </a:rPr>
              <a:t> --</a:t>
            </a:r>
            <a:r>
              <a:rPr lang="fr-FR" b="1" dirty="0" err="1">
                <a:latin typeface="Consolas" panose="020B0609020204030204" pitchFamily="49" charset="0"/>
              </a:rPr>
              <a:t>rm</a:t>
            </a:r>
            <a:r>
              <a:rPr lang="fr-FR" b="1" dirty="0">
                <a:latin typeface="Consolas" panose="020B0609020204030204" pitchFamily="49" charset="0"/>
              </a:rPr>
              <a:t> -v `</a:t>
            </a:r>
            <a:r>
              <a:rPr lang="fr-FR" b="1" dirty="0" err="1">
                <a:latin typeface="Consolas" panose="020B0609020204030204" pitchFamily="49" charset="0"/>
              </a:rPr>
              <a:t>pwd</a:t>
            </a:r>
            <a:r>
              <a:rPr lang="fr-FR" b="1" dirty="0">
                <a:latin typeface="Consolas" panose="020B0609020204030204" pitchFamily="49" charset="0"/>
              </a:rPr>
              <a:t>`/hosts:/</a:t>
            </a:r>
            <a:r>
              <a:rPr lang="fr-FR" b="1" dirty="0" err="1">
                <a:latin typeface="Consolas" panose="020B0609020204030204" pitchFamily="49" charset="0"/>
              </a:rPr>
              <a:t>etc</a:t>
            </a:r>
            <a:r>
              <a:rPr lang="fr-FR" b="1" dirty="0">
                <a:latin typeface="Consolas" panose="020B0609020204030204" pitchFamily="49" charset="0"/>
              </a:rPr>
              <a:t>/ansible/hosts -v `</a:t>
            </a:r>
            <a:r>
              <a:rPr lang="fr-FR" b="1" dirty="0" err="1">
                <a:latin typeface="Consolas" panose="020B0609020204030204" pitchFamily="49" charset="0"/>
              </a:rPr>
              <a:t>pwd</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:/root/.</a:t>
            </a:r>
            <a:r>
              <a:rPr lang="fr-FR" b="1" dirty="0" err="1">
                <a:latin typeface="Consolas" panose="020B0609020204030204" pitchFamily="49" charset="0"/>
              </a:rPr>
              <a:t>ssh</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 </a:t>
            </a:r>
            <a:r>
              <a:rPr lang="fr-FR" b="1" dirty="0" err="1">
                <a:latin typeface="Consolas" panose="020B0609020204030204" pitchFamily="49" charset="0"/>
              </a:rPr>
              <a:t>itwars</a:t>
            </a:r>
            <a:r>
              <a:rPr lang="fr-FR" b="1" dirty="0">
                <a:latin typeface="Consolas" panose="020B0609020204030204" pitchFamily="49" charset="0"/>
              </a:rPr>
              <a:t>/ansible-cli all -m ping</a:t>
            </a:r>
          </a:p>
          <a:p>
            <a:endParaRPr lang="en-US" sz="1100" b="1" dirty="0"/>
          </a:p>
          <a:p>
            <a:pPr>
              <a:lnSpc>
                <a:spcPct val="150000"/>
              </a:lnSpc>
            </a:pPr>
            <a:r>
              <a:rPr lang="fr-FR" sz="1600" b="1" dirty="0"/>
              <a:t>Voici quelques détails sur les paramètres :</a:t>
            </a:r>
          </a:p>
          <a:p>
            <a:pPr marL="285750" indent="-285750">
              <a:lnSpc>
                <a:spcPct val="150000"/>
              </a:lnSpc>
              <a:buFont typeface="Wingdings" panose="05000000000000000000" pitchFamily="2" charset="2"/>
              <a:buChar char="§"/>
            </a:pPr>
            <a:r>
              <a:rPr lang="fr-FR" sz="1600" b="1" dirty="0"/>
              <a:t>Ansible a besoin d’un fichier d’inventaire d’hôtes (généré par le script d’initialisation).</a:t>
            </a:r>
          </a:p>
          <a:p>
            <a:pPr marL="285750" indent="-285750">
              <a:lnSpc>
                <a:spcPct val="150000"/>
              </a:lnSpc>
              <a:buFont typeface="Wingdings" panose="05000000000000000000" pitchFamily="2" charset="2"/>
              <a:buChar char="§"/>
            </a:pPr>
            <a:r>
              <a:rPr lang="fr-FR" sz="1600" b="1" dirty="0"/>
              <a:t>Le conteneur Ansible a besoin de la clé privée pour se connecter aux nœuds (générée par le script d’initialisation).</a:t>
            </a:r>
          </a:p>
          <a:p>
            <a:pPr marL="285750" indent="-285750">
              <a:lnSpc>
                <a:spcPct val="150000"/>
              </a:lnSpc>
              <a:buFont typeface="Wingdings" panose="05000000000000000000" pitchFamily="2" charset="2"/>
              <a:buChar char="§"/>
            </a:pPr>
            <a:r>
              <a:rPr lang="fr-FR" sz="1600" b="1" dirty="0"/>
              <a:t>Ansible est invoqué avec le params "all -m ping" : nous appliquons le module ping à tous les nœuds.</a:t>
            </a:r>
          </a:p>
        </p:txBody>
      </p:sp>
    </p:spTree>
    <p:extLst>
      <p:ext uri="{BB962C8B-B14F-4D97-AF65-F5344CB8AC3E}">
        <p14:creationId xmlns:p14="http://schemas.microsoft.com/office/powerpoint/2010/main" val="4018862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1918554" y="151870"/>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dirty="0"/>
              <a:t>Installer un service avec Ansible</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Picture 1">
            <a:extLst>
              <a:ext uri="{FF2B5EF4-FFF2-40B4-BE49-F238E27FC236}">
                <a16:creationId xmlns:a16="http://schemas.microsoft.com/office/drawing/2014/main" id="{1930C0DE-4B6B-4689-8184-83D03715C7CB}"/>
              </a:ext>
            </a:extLst>
          </p:cNvPr>
          <p:cNvPicPr>
            <a:picLocks noChangeAspect="1"/>
          </p:cNvPicPr>
          <p:nvPr/>
        </p:nvPicPr>
        <p:blipFill>
          <a:blip r:embed="rId3"/>
          <a:stretch>
            <a:fillRect/>
          </a:stretch>
        </p:blipFill>
        <p:spPr>
          <a:xfrm>
            <a:off x="1524000" y="3515122"/>
            <a:ext cx="9144000" cy="2815104"/>
          </a:xfrm>
          <a:prstGeom prst="rect">
            <a:avLst/>
          </a:prstGeom>
        </p:spPr>
      </p:pic>
      <p:sp>
        <p:nvSpPr>
          <p:cNvPr id="8" name="Rectangle 7">
            <a:extLst>
              <a:ext uri="{FF2B5EF4-FFF2-40B4-BE49-F238E27FC236}">
                <a16:creationId xmlns:a16="http://schemas.microsoft.com/office/drawing/2014/main" id="{12300B57-D623-4358-871E-E8343A6C3C1D}"/>
              </a:ext>
            </a:extLst>
          </p:cNvPr>
          <p:cNvSpPr/>
          <p:nvPr/>
        </p:nvSpPr>
        <p:spPr>
          <a:xfrm>
            <a:off x="1524000" y="1582794"/>
            <a:ext cx="9144000" cy="1815882"/>
          </a:xfrm>
          <a:prstGeom prst="rect">
            <a:avLst/>
          </a:prstGeom>
        </p:spPr>
        <p:txBody>
          <a:bodyPr wrap="square">
            <a:spAutoFit/>
          </a:bodyPr>
          <a:lstStyle/>
          <a:p>
            <a:r>
              <a:rPr lang="fr-FR" sz="2000" b="1" dirty="0"/>
              <a:t>Demandons à </a:t>
            </a:r>
            <a:r>
              <a:rPr lang="fr-FR" sz="2000" b="1" dirty="0" err="1"/>
              <a:t>Ansbile</a:t>
            </a:r>
            <a:r>
              <a:rPr lang="fr-FR" sz="2000" b="1" dirty="0"/>
              <a:t> d’installer le service Nginx sur le nœud "</a:t>
            </a:r>
            <a:r>
              <a:rPr lang="fr-FR" sz="2000" b="1" dirty="0" err="1"/>
              <a:t>debian</a:t>
            </a:r>
            <a:r>
              <a:rPr lang="fr-FR" sz="2000" b="1" dirty="0"/>
              <a:t>":</a:t>
            </a:r>
          </a:p>
          <a:p>
            <a:endParaRPr lang="fr-FR" sz="2000" b="1" dirty="0"/>
          </a:p>
          <a:p>
            <a:r>
              <a:rPr lang="fr-FR" b="1" dirty="0">
                <a:latin typeface="Consolas" panose="020B0609020204030204" pitchFamily="49" charset="0"/>
              </a:rPr>
              <a:t>&gt; docker run -</a:t>
            </a:r>
            <a:r>
              <a:rPr lang="fr-FR" b="1" dirty="0" err="1">
                <a:latin typeface="Consolas" panose="020B0609020204030204" pitchFamily="49" charset="0"/>
              </a:rPr>
              <a:t>it</a:t>
            </a:r>
            <a:r>
              <a:rPr lang="fr-FR" b="1" dirty="0">
                <a:latin typeface="Consolas" panose="020B0609020204030204" pitchFamily="49" charset="0"/>
              </a:rPr>
              <a:t> --</a:t>
            </a:r>
            <a:r>
              <a:rPr lang="fr-FR" b="1" dirty="0" err="1">
                <a:latin typeface="Consolas" panose="020B0609020204030204" pitchFamily="49" charset="0"/>
              </a:rPr>
              <a:t>rm</a:t>
            </a:r>
            <a:r>
              <a:rPr lang="fr-FR" b="1" dirty="0">
                <a:latin typeface="Consolas" panose="020B0609020204030204" pitchFamily="49" charset="0"/>
              </a:rPr>
              <a:t> -v `</a:t>
            </a:r>
            <a:r>
              <a:rPr lang="fr-FR" b="1" dirty="0" err="1">
                <a:latin typeface="Consolas" panose="020B0609020204030204" pitchFamily="49" charset="0"/>
              </a:rPr>
              <a:t>pwd</a:t>
            </a:r>
            <a:r>
              <a:rPr lang="fr-FR" b="1" dirty="0">
                <a:latin typeface="Consolas" panose="020B0609020204030204" pitchFamily="49" charset="0"/>
              </a:rPr>
              <a:t>`/hosts:/</a:t>
            </a:r>
            <a:r>
              <a:rPr lang="fr-FR" b="1" dirty="0" err="1">
                <a:latin typeface="Consolas" panose="020B0609020204030204" pitchFamily="49" charset="0"/>
              </a:rPr>
              <a:t>etc</a:t>
            </a:r>
            <a:r>
              <a:rPr lang="fr-FR" b="1" dirty="0">
                <a:latin typeface="Consolas" panose="020B0609020204030204" pitchFamily="49" charset="0"/>
              </a:rPr>
              <a:t>/ansible/hosts -v `</a:t>
            </a:r>
            <a:r>
              <a:rPr lang="fr-FR" b="1" dirty="0" err="1">
                <a:latin typeface="Consolas" panose="020B0609020204030204" pitchFamily="49" charset="0"/>
              </a:rPr>
              <a:t>pwd</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:/root/.</a:t>
            </a:r>
            <a:r>
              <a:rPr lang="fr-FR" b="1" dirty="0" err="1">
                <a:latin typeface="Consolas" panose="020B0609020204030204" pitchFamily="49" charset="0"/>
              </a:rPr>
              <a:t>ssh</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 </a:t>
            </a:r>
            <a:r>
              <a:rPr lang="fr-FR" b="1" dirty="0" err="1">
                <a:latin typeface="Consolas" panose="020B0609020204030204" pitchFamily="49" charset="0"/>
              </a:rPr>
              <a:t>itwars</a:t>
            </a:r>
            <a:r>
              <a:rPr lang="fr-FR" b="1" dirty="0">
                <a:latin typeface="Consolas" panose="020B0609020204030204" pitchFamily="49" charset="0"/>
              </a:rPr>
              <a:t>/ansible-cli </a:t>
            </a:r>
            <a:r>
              <a:rPr lang="fr-FR" b="1" dirty="0" err="1">
                <a:latin typeface="Consolas" panose="020B0609020204030204" pitchFamily="49" charset="0"/>
              </a:rPr>
              <a:t>debian</a:t>
            </a:r>
            <a:r>
              <a:rPr lang="fr-FR" b="1" dirty="0">
                <a:latin typeface="Consolas" panose="020B0609020204030204" pitchFamily="49" charset="0"/>
              </a:rPr>
              <a:t> </a:t>
            </a:r>
            <a:r>
              <a:rPr lang="fr-FR" b="1" dirty="0">
                <a:solidFill>
                  <a:srgbClr val="0070C0"/>
                </a:solidFill>
                <a:latin typeface="Consolas" panose="020B0609020204030204" pitchFamily="49" charset="0"/>
              </a:rPr>
              <a:t>-m </a:t>
            </a:r>
            <a:r>
              <a:rPr lang="fr-FR" b="1" dirty="0" err="1">
                <a:solidFill>
                  <a:srgbClr val="0070C0"/>
                </a:solidFill>
                <a:latin typeface="Consolas" panose="020B0609020204030204" pitchFamily="49" charset="0"/>
              </a:rPr>
              <a:t>apt</a:t>
            </a:r>
            <a:r>
              <a:rPr lang="fr-FR" b="1" dirty="0">
                <a:solidFill>
                  <a:srgbClr val="0070C0"/>
                </a:solidFill>
                <a:latin typeface="Consolas" panose="020B0609020204030204" pitchFamily="49" charset="0"/>
              </a:rPr>
              <a:t> </a:t>
            </a:r>
            <a:r>
              <a:rPr lang="fr-FR" b="1" dirty="0">
                <a:latin typeface="Consolas" panose="020B0609020204030204" pitchFamily="49" charset="0"/>
              </a:rPr>
              <a:t>-a "</a:t>
            </a:r>
            <a:r>
              <a:rPr lang="fr-FR" b="1" dirty="0" err="1">
                <a:latin typeface="Consolas" panose="020B0609020204030204" pitchFamily="49" charset="0"/>
              </a:rPr>
              <a:t>name</a:t>
            </a:r>
            <a:r>
              <a:rPr lang="fr-FR" b="1" dirty="0">
                <a:latin typeface="Consolas" panose="020B0609020204030204" pitchFamily="49" charset="0"/>
              </a:rPr>
              <a:t>=</a:t>
            </a:r>
            <a:r>
              <a:rPr lang="fr-FR" b="1" dirty="0" err="1">
                <a:latin typeface="Consolas" panose="020B0609020204030204" pitchFamily="49" charset="0"/>
              </a:rPr>
              <a:t>nginx</a:t>
            </a:r>
            <a:r>
              <a:rPr lang="fr-FR" b="1" dirty="0">
                <a:latin typeface="Consolas" panose="020B0609020204030204" pitchFamily="49" charset="0"/>
              </a:rPr>
              <a:t> state=</a:t>
            </a:r>
            <a:r>
              <a:rPr lang="fr-FR" b="1" dirty="0" err="1">
                <a:latin typeface="Consolas" panose="020B0609020204030204" pitchFamily="49" charset="0"/>
              </a:rPr>
              <a:t>present</a:t>
            </a:r>
            <a:r>
              <a:rPr lang="fr-FR" b="1" dirty="0">
                <a:latin typeface="Consolas" panose="020B0609020204030204" pitchFamily="49" charset="0"/>
              </a:rPr>
              <a:t>"</a:t>
            </a:r>
          </a:p>
          <a:p>
            <a:endParaRPr lang="fr-FR" b="1" dirty="0">
              <a:latin typeface="Consolas" panose="020B0609020204030204" pitchFamily="49" charset="0"/>
            </a:endParaRPr>
          </a:p>
        </p:txBody>
      </p:sp>
    </p:spTree>
    <p:extLst>
      <p:ext uri="{BB962C8B-B14F-4D97-AF65-F5344CB8AC3E}">
        <p14:creationId xmlns:p14="http://schemas.microsoft.com/office/powerpoint/2010/main" val="1720970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29559" y="681594"/>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dirty="0" err="1"/>
              <a:t>Démarrer</a:t>
            </a:r>
            <a:r>
              <a:rPr lang="en-US" sz="3200" b="1" dirty="0"/>
              <a:t> un service avec Ansible</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Picture 4">
            <a:extLst>
              <a:ext uri="{FF2B5EF4-FFF2-40B4-BE49-F238E27FC236}">
                <a16:creationId xmlns:a16="http://schemas.microsoft.com/office/drawing/2014/main" id="{C2FD3436-424B-4744-90D8-7E7077FE167B}"/>
              </a:ext>
            </a:extLst>
          </p:cNvPr>
          <p:cNvPicPr>
            <a:picLocks noChangeAspect="1"/>
          </p:cNvPicPr>
          <p:nvPr/>
        </p:nvPicPr>
        <p:blipFill>
          <a:blip r:embed="rId3"/>
          <a:stretch>
            <a:fillRect/>
          </a:stretch>
        </p:blipFill>
        <p:spPr>
          <a:xfrm>
            <a:off x="1524000" y="4341633"/>
            <a:ext cx="9144000" cy="1686031"/>
          </a:xfrm>
          <a:prstGeom prst="rect">
            <a:avLst/>
          </a:prstGeom>
        </p:spPr>
      </p:pic>
      <p:sp>
        <p:nvSpPr>
          <p:cNvPr id="2" name="Rectangle 1">
            <a:extLst>
              <a:ext uri="{FF2B5EF4-FFF2-40B4-BE49-F238E27FC236}">
                <a16:creationId xmlns:a16="http://schemas.microsoft.com/office/drawing/2014/main" id="{7601CC8F-D339-47F4-9E18-622C1FAB4CE4}"/>
              </a:ext>
            </a:extLst>
          </p:cNvPr>
          <p:cNvSpPr/>
          <p:nvPr/>
        </p:nvSpPr>
        <p:spPr>
          <a:xfrm>
            <a:off x="1524000" y="2516369"/>
            <a:ext cx="9144000" cy="1538883"/>
          </a:xfrm>
          <a:prstGeom prst="rect">
            <a:avLst/>
          </a:prstGeom>
        </p:spPr>
        <p:txBody>
          <a:bodyPr wrap="square">
            <a:spAutoFit/>
          </a:bodyPr>
          <a:lstStyle/>
          <a:p>
            <a:r>
              <a:rPr lang="fr-FR" sz="2000" b="1" dirty="0"/>
              <a:t>Demandons à </a:t>
            </a:r>
            <a:r>
              <a:rPr lang="fr-FR" sz="2000" b="1" dirty="0" err="1"/>
              <a:t>Ansbile</a:t>
            </a:r>
            <a:r>
              <a:rPr lang="fr-FR" sz="2000" b="1" dirty="0"/>
              <a:t> de lancer le service Nginx sur le nœud "</a:t>
            </a:r>
            <a:r>
              <a:rPr lang="fr-FR" sz="2000" b="1" dirty="0" err="1"/>
              <a:t>debian</a:t>
            </a:r>
            <a:r>
              <a:rPr lang="fr-FR" sz="2000" b="1" dirty="0"/>
              <a:t>" :</a:t>
            </a:r>
          </a:p>
          <a:p>
            <a:endParaRPr lang="fr-FR" sz="2000" b="1" dirty="0"/>
          </a:p>
          <a:p>
            <a:r>
              <a:rPr lang="fr-FR" b="1" dirty="0">
                <a:latin typeface="Consolas" panose="020B0609020204030204" pitchFamily="49" charset="0"/>
              </a:rPr>
              <a:t>&gt; docker run -</a:t>
            </a:r>
            <a:r>
              <a:rPr lang="fr-FR" b="1" dirty="0" err="1">
                <a:latin typeface="Consolas" panose="020B0609020204030204" pitchFamily="49" charset="0"/>
              </a:rPr>
              <a:t>it</a:t>
            </a:r>
            <a:r>
              <a:rPr lang="fr-FR" b="1" dirty="0">
                <a:latin typeface="Consolas" panose="020B0609020204030204" pitchFamily="49" charset="0"/>
              </a:rPr>
              <a:t> --</a:t>
            </a:r>
            <a:r>
              <a:rPr lang="fr-FR" b="1" dirty="0" err="1">
                <a:latin typeface="Consolas" panose="020B0609020204030204" pitchFamily="49" charset="0"/>
              </a:rPr>
              <a:t>rm</a:t>
            </a:r>
            <a:r>
              <a:rPr lang="fr-FR" b="1" dirty="0">
                <a:latin typeface="Consolas" panose="020B0609020204030204" pitchFamily="49" charset="0"/>
              </a:rPr>
              <a:t> -v `</a:t>
            </a:r>
            <a:r>
              <a:rPr lang="fr-FR" b="1" dirty="0" err="1">
                <a:latin typeface="Consolas" panose="020B0609020204030204" pitchFamily="49" charset="0"/>
              </a:rPr>
              <a:t>pwd</a:t>
            </a:r>
            <a:r>
              <a:rPr lang="fr-FR" b="1" dirty="0">
                <a:latin typeface="Consolas" panose="020B0609020204030204" pitchFamily="49" charset="0"/>
              </a:rPr>
              <a:t>`/hosts:/</a:t>
            </a:r>
            <a:r>
              <a:rPr lang="fr-FR" b="1" dirty="0" err="1">
                <a:latin typeface="Consolas" panose="020B0609020204030204" pitchFamily="49" charset="0"/>
              </a:rPr>
              <a:t>etc</a:t>
            </a:r>
            <a:r>
              <a:rPr lang="fr-FR" b="1" dirty="0">
                <a:latin typeface="Consolas" panose="020B0609020204030204" pitchFamily="49" charset="0"/>
              </a:rPr>
              <a:t>/ansible/hosts -v `</a:t>
            </a:r>
            <a:r>
              <a:rPr lang="fr-FR" b="1" dirty="0" err="1">
                <a:latin typeface="Consolas" panose="020B0609020204030204" pitchFamily="49" charset="0"/>
              </a:rPr>
              <a:t>pwd</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:/root/.</a:t>
            </a:r>
            <a:r>
              <a:rPr lang="fr-FR" b="1" dirty="0" err="1">
                <a:latin typeface="Consolas" panose="020B0609020204030204" pitchFamily="49" charset="0"/>
              </a:rPr>
              <a:t>ssh</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 </a:t>
            </a:r>
            <a:r>
              <a:rPr lang="fr-FR" b="1" dirty="0" err="1">
                <a:latin typeface="Consolas" panose="020B0609020204030204" pitchFamily="49" charset="0"/>
              </a:rPr>
              <a:t>itwars</a:t>
            </a:r>
            <a:r>
              <a:rPr lang="fr-FR" b="1" dirty="0">
                <a:latin typeface="Consolas" panose="020B0609020204030204" pitchFamily="49" charset="0"/>
              </a:rPr>
              <a:t>/ansible-cli </a:t>
            </a:r>
            <a:r>
              <a:rPr lang="fr-FR" b="1" dirty="0" err="1">
                <a:latin typeface="Consolas" panose="020B0609020204030204" pitchFamily="49" charset="0"/>
              </a:rPr>
              <a:t>debian</a:t>
            </a:r>
            <a:r>
              <a:rPr lang="fr-FR" b="1" dirty="0">
                <a:latin typeface="Consolas" panose="020B0609020204030204" pitchFamily="49" charset="0"/>
              </a:rPr>
              <a:t> </a:t>
            </a:r>
            <a:r>
              <a:rPr lang="fr-FR" b="1" dirty="0">
                <a:solidFill>
                  <a:srgbClr val="0070C0"/>
                </a:solidFill>
                <a:latin typeface="Consolas" panose="020B0609020204030204" pitchFamily="49" charset="0"/>
              </a:rPr>
              <a:t>-m service </a:t>
            </a:r>
            <a:r>
              <a:rPr lang="fr-FR" b="1" dirty="0">
                <a:latin typeface="Consolas" panose="020B0609020204030204" pitchFamily="49" charset="0"/>
              </a:rPr>
              <a:t>-a "</a:t>
            </a:r>
            <a:r>
              <a:rPr lang="fr-FR" b="1" dirty="0" err="1">
                <a:latin typeface="Consolas" panose="020B0609020204030204" pitchFamily="49" charset="0"/>
              </a:rPr>
              <a:t>name</a:t>
            </a:r>
            <a:r>
              <a:rPr lang="fr-FR" b="1" dirty="0">
                <a:latin typeface="Consolas" panose="020B0609020204030204" pitchFamily="49" charset="0"/>
              </a:rPr>
              <a:t>=</a:t>
            </a:r>
            <a:r>
              <a:rPr lang="fr-FR" b="1" dirty="0" err="1">
                <a:latin typeface="Consolas" panose="020B0609020204030204" pitchFamily="49" charset="0"/>
              </a:rPr>
              <a:t>nginx</a:t>
            </a:r>
            <a:r>
              <a:rPr lang="fr-FR" b="1" dirty="0">
                <a:latin typeface="Consolas" panose="020B0609020204030204" pitchFamily="49" charset="0"/>
              </a:rPr>
              <a:t> state=</a:t>
            </a:r>
            <a:r>
              <a:rPr lang="fr-FR" b="1" dirty="0" err="1">
                <a:latin typeface="Consolas" panose="020B0609020204030204" pitchFamily="49" charset="0"/>
              </a:rPr>
              <a:t>started</a:t>
            </a:r>
            <a:r>
              <a:rPr lang="fr-FR" b="1" dirty="0">
                <a:latin typeface="Consolas" panose="020B0609020204030204" pitchFamily="49" charset="0"/>
              </a:rPr>
              <a:t>"</a:t>
            </a:r>
          </a:p>
        </p:txBody>
      </p:sp>
    </p:spTree>
    <p:extLst>
      <p:ext uri="{BB962C8B-B14F-4D97-AF65-F5344CB8AC3E}">
        <p14:creationId xmlns:p14="http://schemas.microsoft.com/office/powerpoint/2010/main" val="3510340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a:spLocks noGrp="1"/>
          </p:cNvSpPr>
          <p:nvPr>
            <p:ph type="title"/>
          </p:nvPr>
        </p:nvSpPr>
        <p:spPr>
          <a:xfrm>
            <a:off x="2070955" y="740588"/>
            <a:ext cx="8354891" cy="584021"/>
          </a:xfrm>
          <a:prstGeom prst="rect">
            <a:avLst/>
          </a:prstGeom>
        </p:spPr>
        <p:txBody>
          <a:bodyPr spcFirstLastPara="1" vert="horz" lIns="91440" tIns="45720" rIns="91440" bIns="45720" rtlCol="0" anchor="b" anchorCtr="0">
            <a:noAutofit/>
          </a:bodyPr>
          <a:lstStyle/>
          <a:p>
            <a:pPr algn="ctr">
              <a:spcBef>
                <a:spcPct val="0"/>
              </a:spcBef>
              <a:buClr>
                <a:schemeClr val="dk1"/>
              </a:buClr>
              <a:buSzPts val="3300"/>
            </a:pPr>
            <a:r>
              <a:rPr lang="en-US" sz="3200" b="1" dirty="0" err="1"/>
              <a:t>Récupérer</a:t>
            </a:r>
            <a:r>
              <a:rPr lang="en-US" sz="3200" b="1" dirty="0"/>
              <a:t> la config d’un </a:t>
            </a:r>
            <a:r>
              <a:rPr lang="en-US" sz="3200" b="1" dirty="0" err="1"/>
              <a:t>noeud</a:t>
            </a:r>
            <a:r>
              <a:rPr lang="en-US" sz="3200" b="1" dirty="0"/>
              <a:t> avec Ansible</a:t>
            </a:r>
          </a:p>
        </p:txBody>
      </p:sp>
      <p:sp>
        <p:nvSpPr>
          <p:cNvPr id="4" name="AutoShape 2" descr="Chocolatey Software">
            <a:extLst>
              <a:ext uri="{FF2B5EF4-FFF2-40B4-BE49-F238E27FC236}">
                <a16:creationId xmlns:a16="http://schemas.microsoft.com/office/drawing/2014/main" id="{3655F187-FDE8-4E78-9D2B-01EEAEEDA5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a:extLst>
              <a:ext uri="{FF2B5EF4-FFF2-40B4-BE49-F238E27FC236}">
                <a16:creationId xmlns:a16="http://schemas.microsoft.com/office/drawing/2014/main" id="{7601CC8F-D339-47F4-9E18-622C1FAB4CE4}"/>
              </a:ext>
            </a:extLst>
          </p:cNvPr>
          <p:cNvSpPr/>
          <p:nvPr/>
        </p:nvSpPr>
        <p:spPr>
          <a:xfrm>
            <a:off x="1512585" y="1512612"/>
            <a:ext cx="9144000" cy="923330"/>
          </a:xfrm>
          <a:prstGeom prst="rect">
            <a:avLst/>
          </a:prstGeom>
        </p:spPr>
        <p:txBody>
          <a:bodyPr wrap="square">
            <a:spAutoFit/>
          </a:bodyPr>
          <a:lstStyle/>
          <a:p>
            <a:r>
              <a:rPr lang="fr-FR" b="1" dirty="0">
                <a:latin typeface="Consolas" panose="020B0609020204030204" pitchFamily="49" charset="0"/>
              </a:rPr>
              <a:t>&gt; docker run -</a:t>
            </a:r>
            <a:r>
              <a:rPr lang="fr-FR" b="1" dirty="0" err="1">
                <a:latin typeface="Consolas" panose="020B0609020204030204" pitchFamily="49" charset="0"/>
              </a:rPr>
              <a:t>it</a:t>
            </a:r>
            <a:r>
              <a:rPr lang="fr-FR" b="1" dirty="0">
                <a:latin typeface="Consolas" panose="020B0609020204030204" pitchFamily="49" charset="0"/>
              </a:rPr>
              <a:t> --</a:t>
            </a:r>
            <a:r>
              <a:rPr lang="fr-FR" b="1" dirty="0" err="1">
                <a:latin typeface="Consolas" panose="020B0609020204030204" pitchFamily="49" charset="0"/>
              </a:rPr>
              <a:t>rm</a:t>
            </a:r>
            <a:r>
              <a:rPr lang="fr-FR" b="1" dirty="0">
                <a:latin typeface="Consolas" panose="020B0609020204030204" pitchFamily="49" charset="0"/>
              </a:rPr>
              <a:t> -v `</a:t>
            </a:r>
            <a:r>
              <a:rPr lang="fr-FR" b="1" dirty="0" err="1">
                <a:latin typeface="Consolas" panose="020B0609020204030204" pitchFamily="49" charset="0"/>
              </a:rPr>
              <a:t>pwd</a:t>
            </a:r>
            <a:r>
              <a:rPr lang="fr-FR" b="1" dirty="0">
                <a:latin typeface="Consolas" panose="020B0609020204030204" pitchFamily="49" charset="0"/>
              </a:rPr>
              <a:t>`/hosts:/</a:t>
            </a:r>
            <a:r>
              <a:rPr lang="fr-FR" b="1" dirty="0" err="1">
                <a:latin typeface="Consolas" panose="020B0609020204030204" pitchFamily="49" charset="0"/>
              </a:rPr>
              <a:t>etc</a:t>
            </a:r>
            <a:r>
              <a:rPr lang="fr-FR" b="1" dirty="0">
                <a:latin typeface="Consolas" panose="020B0609020204030204" pitchFamily="49" charset="0"/>
              </a:rPr>
              <a:t>/ansible/hosts -v `</a:t>
            </a:r>
            <a:r>
              <a:rPr lang="fr-FR" b="1" dirty="0" err="1">
                <a:latin typeface="Consolas" panose="020B0609020204030204" pitchFamily="49" charset="0"/>
              </a:rPr>
              <a:t>pwd</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:/root/.</a:t>
            </a:r>
            <a:r>
              <a:rPr lang="fr-FR" b="1" dirty="0" err="1">
                <a:latin typeface="Consolas" panose="020B0609020204030204" pitchFamily="49" charset="0"/>
              </a:rPr>
              <a:t>ssh</a:t>
            </a:r>
            <a:r>
              <a:rPr lang="fr-FR" b="1" dirty="0">
                <a:latin typeface="Consolas" panose="020B0609020204030204" pitchFamily="49" charset="0"/>
              </a:rPr>
              <a:t>/</a:t>
            </a:r>
            <a:r>
              <a:rPr lang="fr-FR" b="1" dirty="0" err="1">
                <a:latin typeface="Consolas" panose="020B0609020204030204" pitchFamily="49" charset="0"/>
              </a:rPr>
              <a:t>id_rsa</a:t>
            </a:r>
            <a:r>
              <a:rPr lang="fr-FR" b="1" dirty="0">
                <a:latin typeface="Consolas" panose="020B0609020204030204" pitchFamily="49" charset="0"/>
              </a:rPr>
              <a:t> </a:t>
            </a:r>
            <a:r>
              <a:rPr lang="fr-FR" b="1" dirty="0" err="1">
                <a:latin typeface="Consolas" panose="020B0609020204030204" pitchFamily="49" charset="0"/>
              </a:rPr>
              <a:t>itwars</a:t>
            </a:r>
            <a:r>
              <a:rPr lang="fr-FR" b="1" dirty="0">
                <a:latin typeface="Consolas" panose="020B0609020204030204" pitchFamily="49" charset="0"/>
              </a:rPr>
              <a:t>/ansible-cli </a:t>
            </a:r>
            <a:r>
              <a:rPr lang="fr-FR" b="1" dirty="0" err="1">
                <a:latin typeface="Consolas" panose="020B0609020204030204" pitchFamily="49" charset="0"/>
              </a:rPr>
              <a:t>debian</a:t>
            </a:r>
            <a:r>
              <a:rPr lang="fr-FR" b="1" dirty="0">
                <a:latin typeface="Consolas" panose="020B0609020204030204" pitchFamily="49" charset="0"/>
              </a:rPr>
              <a:t> </a:t>
            </a:r>
            <a:r>
              <a:rPr lang="fr-FR" b="1" dirty="0">
                <a:solidFill>
                  <a:srgbClr val="0070C0"/>
                </a:solidFill>
                <a:latin typeface="Consolas" panose="020B0609020204030204" pitchFamily="49" charset="0"/>
              </a:rPr>
              <a:t>-m setup</a:t>
            </a:r>
          </a:p>
          <a:p>
            <a:endParaRPr lang="fr-FR" b="1" dirty="0">
              <a:latin typeface="Consolas" panose="020B0609020204030204" pitchFamily="49" charset="0"/>
            </a:endParaRPr>
          </a:p>
        </p:txBody>
      </p:sp>
      <p:pic>
        <p:nvPicPr>
          <p:cNvPr id="3" name="Picture 2">
            <a:extLst>
              <a:ext uri="{FF2B5EF4-FFF2-40B4-BE49-F238E27FC236}">
                <a16:creationId xmlns:a16="http://schemas.microsoft.com/office/drawing/2014/main" id="{54B0CF29-9745-4358-8AEF-96FBCEB46E64}"/>
              </a:ext>
            </a:extLst>
          </p:cNvPr>
          <p:cNvPicPr>
            <a:picLocks noChangeAspect="1"/>
          </p:cNvPicPr>
          <p:nvPr/>
        </p:nvPicPr>
        <p:blipFill>
          <a:blip r:embed="rId3"/>
          <a:stretch>
            <a:fillRect/>
          </a:stretch>
        </p:blipFill>
        <p:spPr>
          <a:xfrm>
            <a:off x="1687846" y="2435942"/>
            <a:ext cx="8738000" cy="4255309"/>
          </a:xfrm>
          <a:prstGeom prst="rect">
            <a:avLst/>
          </a:prstGeom>
        </p:spPr>
      </p:pic>
    </p:spTree>
    <p:extLst>
      <p:ext uri="{BB962C8B-B14F-4D97-AF65-F5344CB8AC3E}">
        <p14:creationId xmlns:p14="http://schemas.microsoft.com/office/powerpoint/2010/main" val="1995284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i="0" u="none" strike="noStrike" kern="1200" dirty="0">
                <a:solidFill>
                  <a:schemeClr val="tx1"/>
                </a:solidFill>
                <a:effectLst/>
                <a:latin typeface="+mj-lt"/>
                <a:ea typeface="+mj-ea"/>
                <a:cs typeface="+mj-cs"/>
              </a:rPr>
              <a:t>Tour d’horizon Docker</a:t>
            </a:r>
            <a:endParaRPr lang="en-US" sz="72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873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a:solidFill>
                  <a:schemeClr val="bg1"/>
                </a:solidFill>
                <a:effectLst/>
                <a:latin typeface="+mj-lt"/>
                <a:ea typeface="+mj-ea"/>
                <a:cs typeface="+mj-cs"/>
              </a:rPr>
              <a:t>Composants de docker</a:t>
            </a:r>
            <a:endParaRPr lang="en-US" sz="3200" kern="120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C0AC8089-FF55-4FCB-BE61-52316798D035}"/>
              </a:ext>
            </a:extLst>
          </p:cNvPr>
          <p:cNvPicPr>
            <a:picLocks noChangeAspect="1"/>
          </p:cNvPicPr>
          <p:nvPr/>
        </p:nvPicPr>
        <p:blipFill>
          <a:blip r:embed="rId2"/>
          <a:stretch>
            <a:fillRect/>
          </a:stretch>
        </p:blipFill>
        <p:spPr>
          <a:xfrm>
            <a:off x="1795253" y="1640721"/>
            <a:ext cx="9274252" cy="4915354"/>
          </a:xfrm>
          <a:prstGeom prst="rect">
            <a:avLst/>
          </a:prstGeom>
        </p:spPr>
      </p:pic>
    </p:spTree>
    <p:extLst>
      <p:ext uri="{BB962C8B-B14F-4D97-AF65-F5344CB8AC3E}">
        <p14:creationId xmlns:p14="http://schemas.microsoft.com/office/powerpoint/2010/main" val="103714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a:solidFill>
                  <a:schemeClr val="bg1"/>
                </a:solidFill>
                <a:effectLst/>
                <a:latin typeface="+mj-lt"/>
                <a:ea typeface="+mj-ea"/>
                <a:cs typeface="+mj-cs"/>
              </a:rPr>
              <a:t>Composants de docker</a:t>
            </a:r>
            <a:endParaRPr lang="en-US" sz="3200"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AB45BB7B-2EDB-45AC-8C18-70E3BB267DCE}"/>
              </a:ext>
            </a:extLst>
          </p:cNvPr>
          <p:cNvPicPr>
            <a:picLocks noChangeAspect="1"/>
          </p:cNvPicPr>
          <p:nvPr/>
        </p:nvPicPr>
        <p:blipFill>
          <a:blip r:embed="rId2"/>
          <a:stretch>
            <a:fillRect/>
          </a:stretch>
        </p:blipFill>
        <p:spPr>
          <a:xfrm>
            <a:off x="2102430" y="1656773"/>
            <a:ext cx="8430508" cy="4847543"/>
          </a:xfrm>
          <a:prstGeom prst="rect">
            <a:avLst/>
          </a:prstGeom>
        </p:spPr>
      </p:pic>
    </p:spTree>
    <p:extLst>
      <p:ext uri="{BB962C8B-B14F-4D97-AF65-F5344CB8AC3E}">
        <p14:creationId xmlns:p14="http://schemas.microsoft.com/office/powerpoint/2010/main" val="33108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Les images Docker</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5DD8111-E150-40E3-9B4C-1314F7A96CDE}"/>
              </a:ext>
            </a:extLst>
          </p:cNvPr>
          <p:cNvPicPr>
            <a:picLocks noChangeAspect="1"/>
          </p:cNvPicPr>
          <p:nvPr/>
        </p:nvPicPr>
        <p:blipFill>
          <a:blip r:embed="rId2"/>
          <a:stretch>
            <a:fillRect/>
          </a:stretch>
        </p:blipFill>
        <p:spPr>
          <a:xfrm>
            <a:off x="643467" y="1868521"/>
            <a:ext cx="10905066" cy="4007610"/>
          </a:xfrm>
          <a:prstGeom prst="rect">
            <a:avLst/>
          </a:prstGeom>
        </p:spPr>
      </p:pic>
    </p:spTree>
    <p:extLst>
      <p:ext uri="{BB962C8B-B14F-4D97-AF65-F5344CB8AC3E}">
        <p14:creationId xmlns:p14="http://schemas.microsoft.com/office/powerpoint/2010/main" val="194953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Les images Docker</a:t>
            </a:r>
            <a:endParaRPr lang="en-US" sz="3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7350B328-4AD0-4DEE-A207-DD6327B6A33D}"/>
              </a:ext>
            </a:extLst>
          </p:cNvPr>
          <p:cNvPicPr>
            <a:picLocks noChangeAspect="1"/>
          </p:cNvPicPr>
          <p:nvPr/>
        </p:nvPicPr>
        <p:blipFill>
          <a:blip r:embed="rId2"/>
          <a:stretch>
            <a:fillRect/>
          </a:stretch>
        </p:blipFill>
        <p:spPr>
          <a:xfrm>
            <a:off x="527867" y="1554457"/>
            <a:ext cx="11239590" cy="5001618"/>
          </a:xfrm>
          <a:prstGeom prst="rect">
            <a:avLst/>
          </a:prstGeom>
        </p:spPr>
      </p:pic>
    </p:spTree>
    <p:extLst>
      <p:ext uri="{BB962C8B-B14F-4D97-AF65-F5344CB8AC3E}">
        <p14:creationId xmlns:p14="http://schemas.microsoft.com/office/powerpoint/2010/main" val="11021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838200" y="365126"/>
            <a:ext cx="10515600" cy="886900"/>
          </a:xfrm>
        </p:spPr>
        <p:txBody>
          <a:bodyPr>
            <a:normAutofit/>
          </a:bodyPr>
          <a:lstStyle/>
          <a:p>
            <a:pPr algn="ctr"/>
            <a:r>
              <a:rPr lang="fr-FR" sz="3600" b="1" i="0" u="none" strike="noStrike" baseline="0" dirty="0">
                <a:solidFill>
                  <a:srgbClr val="000000"/>
                </a:solidFill>
                <a:latin typeface="Segoe UI Symbol" panose="020B0502040204020203" pitchFamily="34" charset="0"/>
              </a:rPr>
              <a:t>Plan de la formation</a:t>
            </a:r>
            <a:endParaRPr lang="fr-FR" sz="7200" b="1" dirty="0"/>
          </a:p>
        </p:txBody>
      </p:sp>
      <p:sp>
        <p:nvSpPr>
          <p:cNvPr id="6" name="TextBox 5">
            <a:extLst>
              <a:ext uri="{FF2B5EF4-FFF2-40B4-BE49-F238E27FC236}">
                <a16:creationId xmlns:a16="http://schemas.microsoft.com/office/drawing/2014/main" id="{5D2ED8AC-3646-4648-90AA-A04F630E0B8E}"/>
              </a:ext>
            </a:extLst>
          </p:cNvPr>
          <p:cNvSpPr txBox="1"/>
          <p:nvPr/>
        </p:nvSpPr>
        <p:spPr>
          <a:xfrm>
            <a:off x="109268" y="1443339"/>
            <a:ext cx="11973464" cy="4353499"/>
          </a:xfrm>
          <a:prstGeom prst="rect">
            <a:avLst/>
          </a:prstGeom>
          <a:noFill/>
        </p:spPr>
        <p:txBody>
          <a:bodyPr wrap="square">
            <a:spAutoFit/>
          </a:bodyPr>
          <a:lstStyle/>
          <a:p>
            <a:r>
              <a:rPr lang="fr-FR" sz="2000" b="1" dirty="0"/>
              <a:t>5- L’impact du CaaS en entreprise:</a:t>
            </a:r>
          </a:p>
          <a:p>
            <a:endParaRPr lang="fr-FR" sz="2000" b="1" dirty="0"/>
          </a:p>
          <a:p>
            <a:pPr marL="342900" indent="-342900">
              <a:lnSpc>
                <a:spcPct val="150000"/>
              </a:lnSpc>
              <a:buFont typeface="Wingdings" panose="05000000000000000000" pitchFamily="2" charset="2"/>
              <a:buChar char="§"/>
            </a:pPr>
            <a:r>
              <a:rPr lang="fr-FR" sz="2000" b="1" dirty="0"/>
              <a:t>Quelle maturité pour les technologies de CaaS ?</a:t>
            </a:r>
          </a:p>
          <a:p>
            <a:pPr marL="342900" indent="-342900">
              <a:lnSpc>
                <a:spcPct val="150000"/>
              </a:lnSpc>
              <a:buFont typeface="Wingdings" panose="05000000000000000000" pitchFamily="2" charset="2"/>
              <a:buChar char="§"/>
            </a:pPr>
            <a:r>
              <a:rPr lang="fr-FR" sz="2000" b="1" dirty="0"/>
              <a:t>Intégration de plateforme CaaS dans votre environnement IT.</a:t>
            </a:r>
          </a:p>
          <a:p>
            <a:pPr marL="342900" indent="-342900">
              <a:lnSpc>
                <a:spcPct val="150000"/>
              </a:lnSpc>
              <a:buFont typeface="Wingdings" panose="05000000000000000000" pitchFamily="2" charset="2"/>
              <a:buChar char="§"/>
            </a:pPr>
            <a:r>
              <a:rPr lang="fr-FR" sz="2000" b="1" dirty="0"/>
              <a:t>Comment évoluer grâce au CaaS vers une démarche d’intégration et de déploiement continus ?</a:t>
            </a:r>
          </a:p>
          <a:p>
            <a:pPr marL="342900" indent="-342900">
              <a:lnSpc>
                <a:spcPct val="150000"/>
              </a:lnSpc>
              <a:buFont typeface="Wingdings" panose="05000000000000000000" pitchFamily="2" charset="2"/>
              <a:buChar char="§"/>
            </a:pPr>
            <a:r>
              <a:rPr lang="fr-FR" sz="2000" b="1" dirty="0"/>
              <a:t>Quelles méthodes utiliser pour mettre à jour vos Applications en production ?</a:t>
            </a:r>
          </a:p>
          <a:p>
            <a:pPr marL="342900" indent="-342900">
              <a:lnSpc>
                <a:spcPct val="150000"/>
              </a:lnSpc>
              <a:buFont typeface="Wingdings" panose="05000000000000000000" pitchFamily="2" charset="2"/>
              <a:buChar char="§"/>
            </a:pPr>
            <a:r>
              <a:rPr lang="fr-FR" sz="2000" b="1" dirty="0"/>
              <a:t>Comment faire évoluer vos applications </a:t>
            </a:r>
            <a:r>
              <a:rPr lang="fr-FR" sz="2000" b="1" dirty="0" err="1"/>
              <a:t>legacy</a:t>
            </a:r>
            <a:r>
              <a:rPr lang="fr-FR" sz="2000" b="1" dirty="0"/>
              <a:t> pour tirer bénéfices du </a:t>
            </a:r>
            <a:r>
              <a:rPr lang="fr-FR" sz="2000" b="1" dirty="0" err="1"/>
              <a:t>Caas</a:t>
            </a:r>
            <a:r>
              <a:rPr lang="fr-FR" sz="2000" b="1" dirty="0"/>
              <a:t> ? </a:t>
            </a:r>
          </a:p>
          <a:p>
            <a:pPr marL="342900" indent="-342900">
              <a:lnSpc>
                <a:spcPct val="150000"/>
              </a:lnSpc>
              <a:buFont typeface="Wingdings" panose="05000000000000000000" pitchFamily="2" charset="2"/>
              <a:buChar char="§"/>
            </a:pPr>
            <a:r>
              <a:rPr lang="fr-FR" sz="2000" b="1" dirty="0"/>
              <a:t>Sécurité du CaaS/</a:t>
            </a:r>
            <a:r>
              <a:rPr lang="fr-FR" sz="2000" b="1" dirty="0" err="1"/>
              <a:t>Kubernetes</a:t>
            </a:r>
            <a:r>
              <a:rPr lang="fr-FR" sz="2000" b="1" dirty="0"/>
              <a:t>/Docker</a:t>
            </a:r>
          </a:p>
          <a:p>
            <a:pPr marL="342900" indent="-342900">
              <a:lnSpc>
                <a:spcPct val="150000"/>
              </a:lnSpc>
              <a:buFont typeface="Wingdings" panose="05000000000000000000" pitchFamily="2" charset="2"/>
              <a:buChar char="§"/>
            </a:pPr>
            <a:r>
              <a:rPr lang="fr-FR" sz="2000" b="1" dirty="0"/>
              <a:t>Comment évoluer vers une nouvelle organisation DevOps ?</a:t>
            </a:r>
          </a:p>
          <a:p>
            <a:pPr marL="342900" indent="-342900">
              <a:lnSpc>
                <a:spcPct val="150000"/>
              </a:lnSpc>
              <a:buFont typeface="Wingdings" panose="05000000000000000000" pitchFamily="2" charset="2"/>
              <a:buChar char="§"/>
            </a:pPr>
            <a:r>
              <a:rPr lang="fr-FR" sz="2000" b="1" dirty="0"/>
              <a:t>Quelles actions pour faciliter l’adoption des équipes IT ?</a:t>
            </a:r>
          </a:p>
        </p:txBody>
      </p:sp>
    </p:spTree>
    <p:extLst>
      <p:ext uri="{BB962C8B-B14F-4D97-AF65-F5344CB8AC3E}">
        <p14:creationId xmlns:p14="http://schemas.microsoft.com/office/powerpoint/2010/main" val="3397948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Registre Docker</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82ED637C-FEA0-4957-8A58-1861DF00C92F}"/>
              </a:ext>
            </a:extLst>
          </p:cNvPr>
          <p:cNvPicPr>
            <a:picLocks noChangeAspect="1"/>
          </p:cNvPicPr>
          <p:nvPr/>
        </p:nvPicPr>
        <p:blipFill>
          <a:blip r:embed="rId2"/>
          <a:stretch>
            <a:fillRect/>
          </a:stretch>
        </p:blipFill>
        <p:spPr>
          <a:xfrm>
            <a:off x="895765" y="1675227"/>
            <a:ext cx="10400469" cy="4394199"/>
          </a:xfrm>
          <a:prstGeom prst="rect">
            <a:avLst/>
          </a:prstGeom>
        </p:spPr>
      </p:pic>
    </p:spTree>
    <p:extLst>
      <p:ext uri="{BB962C8B-B14F-4D97-AF65-F5344CB8AC3E}">
        <p14:creationId xmlns:p14="http://schemas.microsoft.com/office/powerpoint/2010/main" val="294512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Registre Docker</a:t>
            </a:r>
            <a:endParaRPr lang="en-US" sz="3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F18715EE-2471-4BEB-9910-74E251BC5E5A}"/>
              </a:ext>
            </a:extLst>
          </p:cNvPr>
          <p:cNvPicPr>
            <a:picLocks noChangeAspect="1"/>
          </p:cNvPicPr>
          <p:nvPr/>
        </p:nvPicPr>
        <p:blipFill>
          <a:blip r:embed="rId2"/>
          <a:stretch>
            <a:fillRect/>
          </a:stretch>
        </p:blipFill>
        <p:spPr>
          <a:xfrm>
            <a:off x="2274958" y="1675227"/>
            <a:ext cx="7642084" cy="4394199"/>
          </a:xfrm>
          <a:prstGeom prst="rect">
            <a:avLst/>
          </a:prstGeom>
        </p:spPr>
      </p:pic>
    </p:spTree>
    <p:extLst>
      <p:ext uri="{BB962C8B-B14F-4D97-AF65-F5344CB8AC3E}">
        <p14:creationId xmlns:p14="http://schemas.microsoft.com/office/powerpoint/2010/main" val="80348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Docker container</a:t>
            </a:r>
            <a:endParaRPr lang="en-US" sz="3200"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3D3EB941-820D-417A-A553-2426B667AE0B}"/>
              </a:ext>
            </a:extLst>
          </p:cNvPr>
          <p:cNvPicPr>
            <a:picLocks noChangeAspect="1"/>
          </p:cNvPicPr>
          <p:nvPr/>
        </p:nvPicPr>
        <p:blipFill>
          <a:blip r:embed="rId2"/>
          <a:stretch>
            <a:fillRect/>
          </a:stretch>
        </p:blipFill>
        <p:spPr>
          <a:xfrm>
            <a:off x="4411301" y="1657102"/>
            <a:ext cx="3369398" cy="5200898"/>
          </a:xfrm>
          <a:prstGeom prst="rect">
            <a:avLst/>
          </a:prstGeom>
        </p:spPr>
      </p:pic>
    </p:spTree>
    <p:extLst>
      <p:ext uri="{BB962C8B-B14F-4D97-AF65-F5344CB8AC3E}">
        <p14:creationId xmlns:p14="http://schemas.microsoft.com/office/powerpoint/2010/main" val="4350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266817" y="548640"/>
            <a:ext cx="4175291" cy="5431536"/>
          </a:xfrm>
        </p:spPr>
        <p:txBody>
          <a:bodyPr vert="horz" lIns="91440" tIns="45720" rIns="91440" bIns="45720" rtlCol="0" anchor="ctr">
            <a:normAutofit/>
          </a:bodyPr>
          <a:lstStyle/>
          <a:p>
            <a:pPr algn="ctr"/>
            <a:r>
              <a:rPr lang="fr-FR" sz="5400" b="1" kern="1200" dirty="0">
                <a:solidFill>
                  <a:schemeClr val="tx1"/>
                </a:solidFill>
                <a:latin typeface="+mj-lt"/>
                <a:ea typeface="+mj-ea"/>
                <a:cs typeface="+mj-cs"/>
              </a:rPr>
              <a:t>Les notions de base</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75D53A-24EA-4E72-938D-A0D042C3F601}"/>
              </a:ext>
            </a:extLst>
          </p:cNvPr>
          <p:cNvSpPr/>
          <p:nvPr/>
        </p:nvSpPr>
        <p:spPr>
          <a:xfrm>
            <a:off x="4956048" y="552090"/>
            <a:ext cx="6969135" cy="5919047"/>
          </a:xfrm>
          <a:prstGeom prst="rect">
            <a:avLst/>
          </a:prstGeom>
        </p:spPr>
        <p:txBody>
          <a:bodyPr vert="horz" lIns="91440" tIns="45720" rIns="91440" bIns="45720" rtlCol="0" anchor="ctr">
            <a:normAutofit fontScale="77500" lnSpcReduction="20000"/>
          </a:bodyPr>
          <a:lstStyle/>
          <a:p>
            <a:pPr marL="0" indent="0">
              <a:buNone/>
            </a:pPr>
            <a:r>
              <a:rPr lang="fr-FR" sz="3600" dirty="0"/>
              <a:t>• Un conteneur (jolie métaphore)</a:t>
            </a:r>
          </a:p>
          <a:p>
            <a:pPr marL="0" indent="0">
              <a:buNone/>
            </a:pPr>
            <a:r>
              <a:rPr lang="fr-FR" sz="3600" dirty="0"/>
              <a:t>• Différences entre VM et conteneur</a:t>
            </a:r>
          </a:p>
          <a:p>
            <a:pPr marL="0" indent="0">
              <a:buNone/>
            </a:pPr>
            <a:r>
              <a:rPr lang="fr-FR" sz="3600" dirty="0"/>
              <a:t>• Machines virtuelles : Avantages et inconvénients</a:t>
            </a:r>
          </a:p>
          <a:p>
            <a:pPr marL="0" indent="0">
              <a:buNone/>
            </a:pPr>
            <a:r>
              <a:rPr lang="fr-FR" sz="3600" dirty="0"/>
              <a:t>• CONTENEUR DOCKER</a:t>
            </a:r>
          </a:p>
          <a:p>
            <a:pPr marL="0" indent="0">
              <a:buNone/>
            </a:pPr>
            <a:r>
              <a:rPr lang="fr-FR" sz="3600" dirty="0"/>
              <a:t>• CONTENEUR DOCKER: avantages et inconvénients</a:t>
            </a:r>
          </a:p>
          <a:p>
            <a:pPr marL="0" indent="0">
              <a:buNone/>
            </a:pPr>
            <a:r>
              <a:rPr lang="fr-FR" sz="3600" dirty="0"/>
              <a:t>• CONTENEUR LINUX</a:t>
            </a:r>
          </a:p>
          <a:p>
            <a:pPr marL="0" indent="0">
              <a:buNone/>
            </a:pPr>
            <a:r>
              <a:rPr lang="fr-FR" sz="3600" dirty="0"/>
              <a:t>• Les </a:t>
            </a:r>
            <a:r>
              <a:rPr lang="fr-FR" sz="3600" dirty="0" err="1"/>
              <a:t>namespaces</a:t>
            </a:r>
            <a:endParaRPr lang="fr-FR" sz="3600" dirty="0"/>
          </a:p>
          <a:p>
            <a:pPr marL="0" indent="0">
              <a:buNone/>
            </a:pPr>
            <a:r>
              <a:rPr lang="fr-FR" sz="3600" dirty="0"/>
              <a:t>• CONTROL GROUPS</a:t>
            </a:r>
          </a:p>
          <a:p>
            <a:pPr marL="0" indent="0">
              <a:buNone/>
            </a:pPr>
            <a:r>
              <a:rPr lang="fr-FR" sz="3600" dirty="0"/>
              <a:t>• COPY ON WRITE</a:t>
            </a:r>
          </a:p>
          <a:p>
            <a:pPr marL="0" indent="0">
              <a:buNone/>
            </a:pPr>
            <a:r>
              <a:rPr lang="fr-FR" sz="3600" dirty="0"/>
              <a:t>• DEUX PHILOSOPHIES DE CONTENEURS</a:t>
            </a:r>
          </a:p>
          <a:p>
            <a:pPr marL="0" indent="0">
              <a:buNone/>
            </a:pPr>
            <a:r>
              <a:rPr lang="fr-FR" sz="3600" dirty="0"/>
              <a:t>• ENCORE PLUS “CLOUD” QU’UNE INSTANCE</a:t>
            </a:r>
          </a:p>
          <a:p>
            <a:pPr marL="0" indent="0">
              <a:buNone/>
            </a:pPr>
            <a:r>
              <a:rPr lang="fr-FR" sz="3600" dirty="0"/>
              <a:t>• CONTAINER RUNTIME : LXV, </a:t>
            </a:r>
            <a:r>
              <a:rPr lang="fr-FR" sz="3600" dirty="0" err="1"/>
              <a:t>Rkt</a:t>
            </a:r>
            <a:r>
              <a:rPr lang="fr-FR" sz="3600" dirty="0"/>
              <a:t> &amp; DOCKER</a:t>
            </a:r>
          </a:p>
          <a:p>
            <a:pPr indent="-228600" algn="just">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1611601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a:effectLst/>
                <a:latin typeface="Arial" panose="020B0604020202020204" pitchFamily="34" charset="0"/>
              </a:rPr>
              <a:t>Un conteneur (jolie métaphore)</a:t>
            </a:r>
            <a:endParaRPr lang="fr-FR"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2610937-EC8E-4DAB-A647-B8F7275ADAD2}"/>
              </a:ext>
            </a:extLst>
          </p:cNvPr>
          <p:cNvSpPr>
            <a:spLocks noGrp="1"/>
          </p:cNvSpPr>
          <p:nvPr>
            <p:ph idx="1"/>
          </p:nvPr>
        </p:nvSpPr>
        <p:spPr>
          <a:xfrm>
            <a:off x="1223889" y="1885071"/>
            <a:ext cx="10968110" cy="4719710"/>
          </a:xfrm>
        </p:spPr>
        <p:txBody>
          <a:bodyPr anchor="t">
            <a:normAutofit fontScale="85000" lnSpcReduction="20000"/>
          </a:bodyPr>
          <a:lstStyle/>
          <a:p>
            <a:pPr marL="0" indent="0">
              <a:lnSpc>
                <a:spcPct val="150000"/>
              </a:lnSpc>
              <a:buNone/>
            </a:pPr>
            <a:r>
              <a:rPr lang="fr-FR" sz="2400" dirty="0"/>
              <a:t>Les mêmes idées que la virtualisation, mais sans virtualisation :</a:t>
            </a:r>
          </a:p>
          <a:p>
            <a:pPr marL="0" indent="0">
              <a:lnSpc>
                <a:spcPct val="150000"/>
              </a:lnSpc>
              <a:buNone/>
            </a:pPr>
            <a:r>
              <a:rPr lang="fr-FR" sz="2400" dirty="0"/>
              <a:t>• Agnostique sur le contenu et le transporteur</a:t>
            </a:r>
          </a:p>
          <a:p>
            <a:pPr marL="0" indent="0">
              <a:lnSpc>
                <a:spcPct val="150000"/>
              </a:lnSpc>
              <a:buNone/>
            </a:pPr>
            <a:r>
              <a:rPr lang="fr-FR" sz="2400" dirty="0"/>
              <a:t>• Isolation et automatisation</a:t>
            </a:r>
          </a:p>
          <a:p>
            <a:pPr marL="0" indent="0">
              <a:lnSpc>
                <a:spcPct val="150000"/>
              </a:lnSpc>
              <a:buNone/>
            </a:pPr>
            <a:r>
              <a:rPr lang="fr-FR" sz="2400" dirty="0"/>
              <a:t>• Principe d’infrastructure consistante et répétable</a:t>
            </a:r>
          </a:p>
          <a:p>
            <a:pPr marL="0" indent="0">
              <a:lnSpc>
                <a:spcPct val="150000"/>
              </a:lnSpc>
              <a:buNone/>
            </a:pPr>
            <a:r>
              <a:rPr lang="fr-FR" sz="2400" dirty="0"/>
              <a:t>• Peu d’</a:t>
            </a:r>
            <a:r>
              <a:rPr lang="fr-FR" sz="2400" dirty="0" err="1"/>
              <a:t>overhead</a:t>
            </a:r>
            <a:r>
              <a:rPr lang="fr-FR" sz="2400" dirty="0"/>
              <a:t> par rapport à une VM !</a:t>
            </a:r>
          </a:p>
          <a:p>
            <a:pPr marL="0" indent="0">
              <a:lnSpc>
                <a:spcPct val="150000"/>
              </a:lnSpc>
              <a:buNone/>
            </a:pPr>
            <a:r>
              <a:rPr lang="fr-FR" sz="2400" dirty="0"/>
              <a:t>• En gros, un super </a:t>
            </a:r>
            <a:r>
              <a:rPr lang="fr-FR" sz="2400" dirty="0" err="1"/>
              <a:t>chroot</a:t>
            </a:r>
            <a:r>
              <a:rPr lang="fr-FR" sz="2400" dirty="0"/>
              <a:t> (ou un </a:t>
            </a:r>
            <a:r>
              <a:rPr lang="fr-FR" sz="2400" dirty="0" err="1"/>
              <a:t>jails</a:t>
            </a:r>
            <a:r>
              <a:rPr lang="fr-FR" sz="2400" dirty="0"/>
              <a:t> BSD plus sympa ) :</a:t>
            </a:r>
          </a:p>
          <a:p>
            <a:pPr marL="0" indent="0">
              <a:lnSpc>
                <a:spcPct val="150000"/>
              </a:lnSpc>
              <a:buNone/>
            </a:pPr>
            <a:r>
              <a:rPr lang="fr-FR" sz="2400" dirty="0"/>
              <a:t>  - Un des points forts de Solaris depuis plusieurs années.</a:t>
            </a:r>
          </a:p>
          <a:p>
            <a:pPr marL="0" indent="0">
              <a:lnSpc>
                <a:spcPct val="150000"/>
              </a:lnSpc>
              <a:buNone/>
            </a:pPr>
            <a:r>
              <a:rPr lang="fr-FR" sz="2400" dirty="0"/>
              <a:t>  - existante aussi chez Google depuis longtemps.</a:t>
            </a:r>
          </a:p>
          <a:p>
            <a:pPr marL="0" indent="0">
              <a:lnSpc>
                <a:spcPct val="150000"/>
              </a:lnSpc>
              <a:buNone/>
            </a:pPr>
            <a:r>
              <a:rPr lang="fr-FR" sz="2400" dirty="0"/>
              <a:t>• Certains parlent de virtualisation ”niveau OS” ou ”légère”, isolation applicative.</a:t>
            </a:r>
          </a:p>
        </p:txBody>
      </p:sp>
    </p:spTree>
    <p:extLst>
      <p:ext uri="{BB962C8B-B14F-4D97-AF65-F5344CB8AC3E}">
        <p14:creationId xmlns:p14="http://schemas.microsoft.com/office/powerpoint/2010/main" val="582630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Différences entre VM et conteneur</a:t>
            </a:r>
            <a:endParaRPr lang="fr-FR"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4CFDD4F-D082-43C1-80A1-64467AAA6C35}"/>
              </a:ext>
            </a:extLst>
          </p:cNvPr>
          <p:cNvPicPr>
            <a:picLocks noChangeAspect="1"/>
          </p:cNvPicPr>
          <p:nvPr/>
        </p:nvPicPr>
        <p:blipFill>
          <a:blip r:embed="rId2"/>
          <a:stretch>
            <a:fillRect/>
          </a:stretch>
        </p:blipFill>
        <p:spPr>
          <a:xfrm>
            <a:off x="2655558" y="1920240"/>
            <a:ext cx="8134362" cy="4751043"/>
          </a:xfrm>
          <a:prstGeom prst="rect">
            <a:avLst/>
          </a:prstGeom>
        </p:spPr>
      </p:pic>
    </p:spTree>
    <p:extLst>
      <p:ext uri="{BB962C8B-B14F-4D97-AF65-F5344CB8AC3E}">
        <p14:creationId xmlns:p14="http://schemas.microsoft.com/office/powerpoint/2010/main" val="3337912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2286409" y="184746"/>
            <a:ext cx="9367203" cy="1188720"/>
          </a:xfrm>
        </p:spPr>
        <p:txBody>
          <a:bodyPr>
            <a:normAutofit fontScale="90000"/>
          </a:bodyPr>
          <a:lstStyle/>
          <a:p>
            <a:r>
              <a:rPr lang="fr-FR" b="1" i="0" u="none" strike="noStrike" dirty="0">
                <a:effectLst/>
                <a:latin typeface="Arial" panose="020B0604020202020204" pitchFamily="34" charset="0"/>
              </a:rPr>
              <a:t>Machines virtuelles : </a:t>
            </a:r>
            <a:br>
              <a:rPr lang="fr-FR" b="1" i="0" u="none" strike="noStrike" dirty="0">
                <a:effectLst/>
                <a:latin typeface="Arial" panose="020B0604020202020204" pitchFamily="34" charset="0"/>
              </a:rPr>
            </a:br>
            <a:r>
              <a:rPr lang="fr-FR" b="1" i="0" u="none" strike="noStrike" dirty="0">
                <a:effectLst/>
                <a:latin typeface="Arial" panose="020B0604020202020204" pitchFamily="34" charset="0"/>
              </a:rPr>
              <a:t>Avantages et inconvénients</a:t>
            </a:r>
            <a:endParaRPr lang="fr-FR"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BB9017A4-8D91-462D-B0DF-5432A4A154E1}"/>
              </a:ext>
            </a:extLst>
          </p:cNvPr>
          <p:cNvSpPr txBox="1"/>
          <p:nvPr/>
        </p:nvSpPr>
        <p:spPr>
          <a:xfrm>
            <a:off x="1266092" y="2409820"/>
            <a:ext cx="9988062" cy="3420616"/>
          </a:xfrm>
          <a:prstGeom prst="rect">
            <a:avLst/>
          </a:prstGeom>
          <a:noFill/>
        </p:spPr>
        <p:txBody>
          <a:bodyPr wrap="square">
            <a:spAutoFit/>
          </a:bodyPr>
          <a:lstStyle/>
          <a:p>
            <a:r>
              <a:rPr lang="fr-FR" sz="2800" b="1" dirty="0"/>
              <a:t>• Avantages:</a:t>
            </a:r>
          </a:p>
          <a:p>
            <a:pPr marL="342900" indent="-342900">
              <a:lnSpc>
                <a:spcPct val="150000"/>
              </a:lnSpc>
              <a:buFont typeface="Wingdings" panose="05000000000000000000" pitchFamily="2" charset="2"/>
              <a:buChar char="§"/>
            </a:pPr>
            <a:r>
              <a:rPr lang="fr-FR" sz="2400" dirty="0"/>
              <a:t>Emulation bas niveau</a:t>
            </a:r>
          </a:p>
          <a:p>
            <a:pPr marL="342900" indent="-342900">
              <a:lnSpc>
                <a:spcPct val="150000"/>
              </a:lnSpc>
              <a:buFont typeface="Wingdings" panose="05000000000000000000" pitchFamily="2" charset="2"/>
              <a:buChar char="§"/>
            </a:pPr>
            <a:r>
              <a:rPr lang="fr-FR" sz="2400" dirty="0"/>
              <a:t>Sécurité/compartimentation forte hôte/</a:t>
            </a:r>
            <a:r>
              <a:rPr lang="fr-FR" sz="2400" dirty="0" err="1"/>
              <a:t>VMs</a:t>
            </a:r>
            <a:r>
              <a:rPr lang="fr-FR" sz="2400" dirty="0"/>
              <a:t> et </a:t>
            </a:r>
            <a:r>
              <a:rPr lang="fr-FR" sz="2400" dirty="0" err="1"/>
              <a:t>VMs</a:t>
            </a:r>
            <a:r>
              <a:rPr lang="fr-FR" sz="2400" dirty="0"/>
              <a:t>/</a:t>
            </a:r>
            <a:r>
              <a:rPr lang="fr-FR" sz="2400" dirty="0" err="1"/>
              <a:t>VMs</a:t>
            </a:r>
            <a:endParaRPr lang="fr-FR" sz="2400" dirty="0"/>
          </a:p>
          <a:p>
            <a:endParaRPr lang="fr-FR" sz="2000" dirty="0"/>
          </a:p>
          <a:p>
            <a:r>
              <a:rPr lang="fr-FR" sz="2800" b="1" dirty="0"/>
              <a:t>• Inconvénients:</a:t>
            </a:r>
          </a:p>
          <a:p>
            <a:pPr marL="342900" indent="-342900">
              <a:lnSpc>
                <a:spcPct val="150000"/>
              </a:lnSpc>
              <a:buFont typeface="Wingdings" panose="05000000000000000000" pitchFamily="2" charset="2"/>
              <a:buChar char="§"/>
            </a:pPr>
            <a:r>
              <a:rPr lang="fr-FR" sz="2400" dirty="0"/>
              <a:t>Usage disque important</a:t>
            </a:r>
          </a:p>
          <a:p>
            <a:pPr marL="342900" indent="-342900">
              <a:lnSpc>
                <a:spcPct val="150000"/>
              </a:lnSpc>
              <a:buFont typeface="Wingdings" panose="05000000000000000000" pitchFamily="2" charset="2"/>
              <a:buChar char="§"/>
            </a:pPr>
            <a:r>
              <a:rPr lang="fr-FR" sz="2400" dirty="0"/>
              <a:t>Impact sur les performances</a:t>
            </a:r>
          </a:p>
        </p:txBody>
      </p:sp>
    </p:spTree>
    <p:extLst>
      <p:ext uri="{BB962C8B-B14F-4D97-AF65-F5344CB8AC3E}">
        <p14:creationId xmlns:p14="http://schemas.microsoft.com/office/powerpoint/2010/main" val="377681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CONTENEUR DOCKER</a:t>
            </a:r>
            <a:endParaRPr lang="fr-FR"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EEC4478-BA58-45FD-A7A3-178E6B1C3C6C}"/>
              </a:ext>
            </a:extLst>
          </p:cNvPr>
          <p:cNvPicPr>
            <a:picLocks noChangeAspect="1"/>
          </p:cNvPicPr>
          <p:nvPr/>
        </p:nvPicPr>
        <p:blipFill>
          <a:blip r:embed="rId2"/>
          <a:stretch>
            <a:fillRect/>
          </a:stretch>
        </p:blipFill>
        <p:spPr>
          <a:xfrm>
            <a:off x="2785833" y="1892104"/>
            <a:ext cx="6949009" cy="4808961"/>
          </a:xfrm>
          <a:prstGeom prst="rect">
            <a:avLst/>
          </a:prstGeom>
        </p:spPr>
      </p:pic>
    </p:spTree>
    <p:extLst>
      <p:ext uri="{BB962C8B-B14F-4D97-AF65-F5344CB8AC3E}">
        <p14:creationId xmlns:p14="http://schemas.microsoft.com/office/powerpoint/2010/main" val="1817072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fontScale="90000"/>
          </a:bodyPr>
          <a:lstStyle/>
          <a:p>
            <a:r>
              <a:rPr lang="fr-FR" b="1" i="0" u="none" strike="noStrike" dirty="0">
                <a:effectLst/>
                <a:latin typeface="Arial" panose="020B0604020202020204" pitchFamily="34" charset="0"/>
              </a:rPr>
              <a:t>CONTENEUR DOCKER: </a:t>
            </a:r>
            <a:br>
              <a:rPr lang="fr-FR" b="1" i="0" u="none" strike="noStrike" dirty="0">
                <a:effectLst/>
                <a:latin typeface="Arial" panose="020B0604020202020204" pitchFamily="34" charset="0"/>
              </a:rPr>
            </a:br>
            <a:r>
              <a:rPr lang="fr-FR" b="1" i="0" u="none" strike="noStrike" dirty="0">
                <a:effectLst/>
                <a:latin typeface="Arial" panose="020B0604020202020204" pitchFamily="34" charset="0"/>
              </a:rPr>
              <a:t>avantages et inconvénients</a:t>
            </a:r>
            <a:endParaRPr lang="fr-FR"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1B5D867-5A60-40A1-AA99-04BC4D120686}"/>
              </a:ext>
            </a:extLst>
          </p:cNvPr>
          <p:cNvSpPr txBox="1"/>
          <p:nvPr/>
        </p:nvSpPr>
        <p:spPr>
          <a:xfrm>
            <a:off x="2050366" y="2274838"/>
            <a:ext cx="7374988" cy="4107278"/>
          </a:xfrm>
          <a:prstGeom prst="rect">
            <a:avLst/>
          </a:prstGeom>
          <a:noFill/>
        </p:spPr>
        <p:txBody>
          <a:bodyPr wrap="square">
            <a:spAutoFit/>
          </a:bodyPr>
          <a:lstStyle/>
          <a:p>
            <a:pPr>
              <a:lnSpc>
                <a:spcPct val="150000"/>
              </a:lnSpc>
            </a:pPr>
            <a:r>
              <a:rPr lang="fr-FR" sz="2400" b="1" dirty="0"/>
              <a:t>• </a:t>
            </a:r>
            <a:r>
              <a:rPr lang="fr-FR" sz="2800" b="1" dirty="0"/>
              <a:t>Avantages</a:t>
            </a:r>
            <a:r>
              <a:rPr lang="fr-FR" sz="2400" b="1" dirty="0"/>
              <a:t>:</a:t>
            </a:r>
          </a:p>
          <a:p>
            <a:pPr>
              <a:lnSpc>
                <a:spcPct val="150000"/>
              </a:lnSpc>
            </a:pPr>
            <a:r>
              <a:rPr lang="fr-FR" sz="2000" dirty="0"/>
              <a:t>- Espace disque optimisé</a:t>
            </a:r>
          </a:p>
          <a:p>
            <a:pPr>
              <a:lnSpc>
                <a:spcPct val="150000"/>
              </a:lnSpc>
            </a:pPr>
            <a:r>
              <a:rPr lang="fr-FR" sz="2000" dirty="0"/>
              <a:t>- Impact quasi nul sur les performances CPU, réseau et I/O</a:t>
            </a:r>
          </a:p>
          <a:p>
            <a:pPr>
              <a:lnSpc>
                <a:spcPct val="150000"/>
              </a:lnSpc>
            </a:pPr>
            <a:endParaRPr lang="fr-FR" sz="2000" dirty="0"/>
          </a:p>
          <a:p>
            <a:pPr>
              <a:lnSpc>
                <a:spcPct val="150000"/>
              </a:lnSpc>
            </a:pPr>
            <a:r>
              <a:rPr lang="fr-FR" sz="2800" b="1" dirty="0"/>
              <a:t>• Inconvénients: </a:t>
            </a:r>
          </a:p>
          <a:p>
            <a:pPr>
              <a:lnSpc>
                <a:spcPct val="150000"/>
              </a:lnSpc>
            </a:pPr>
            <a:r>
              <a:rPr lang="fr-FR" sz="2000" dirty="0"/>
              <a:t>- Fortement lié au kernel Hôte</a:t>
            </a:r>
          </a:p>
          <a:p>
            <a:pPr>
              <a:lnSpc>
                <a:spcPct val="150000"/>
              </a:lnSpc>
            </a:pPr>
            <a:r>
              <a:rPr lang="fr-FR" sz="2000" dirty="0"/>
              <a:t>- Ne peut émuler un OS différent que l’hôte</a:t>
            </a:r>
          </a:p>
          <a:p>
            <a:pPr>
              <a:lnSpc>
                <a:spcPct val="150000"/>
              </a:lnSpc>
            </a:pPr>
            <a:r>
              <a:rPr lang="fr-FR" sz="2000" dirty="0"/>
              <a:t>- Sécurité</a:t>
            </a:r>
          </a:p>
        </p:txBody>
      </p:sp>
    </p:spTree>
    <p:extLst>
      <p:ext uri="{BB962C8B-B14F-4D97-AF65-F5344CB8AC3E}">
        <p14:creationId xmlns:p14="http://schemas.microsoft.com/office/powerpoint/2010/main" val="878482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CONTENEUR LINUX</a:t>
            </a:r>
            <a:endParaRPr lang="fr-FR"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8D154F90-2DF2-4DDB-9307-6AB978806A58}"/>
              </a:ext>
            </a:extLst>
          </p:cNvPr>
          <p:cNvSpPr txBox="1"/>
          <p:nvPr/>
        </p:nvSpPr>
        <p:spPr>
          <a:xfrm>
            <a:off x="2110303" y="2032782"/>
            <a:ext cx="7971394" cy="4118948"/>
          </a:xfrm>
          <a:prstGeom prst="rect">
            <a:avLst/>
          </a:prstGeom>
          <a:noFill/>
        </p:spPr>
        <p:txBody>
          <a:bodyPr wrap="square">
            <a:spAutoFit/>
          </a:bodyPr>
          <a:lstStyle/>
          <a:p>
            <a:endParaRPr lang="fr-FR" sz="2800" b="1" dirty="0"/>
          </a:p>
          <a:p>
            <a:pPr marL="457200" indent="-457200">
              <a:buFont typeface="Wingdings" panose="05000000000000000000" pitchFamily="2" charset="2"/>
              <a:buChar char="§"/>
            </a:pPr>
            <a:r>
              <a:rPr lang="fr-FR" sz="2800" b="1" dirty="0"/>
              <a:t>Processus isolé par des mécanismes noyaux.</a:t>
            </a:r>
          </a:p>
          <a:p>
            <a:endParaRPr lang="fr-FR" sz="2800" b="1" dirty="0"/>
          </a:p>
          <a:p>
            <a:pPr marL="457200" indent="-457200">
              <a:buFont typeface="Wingdings" panose="05000000000000000000" pitchFamily="2" charset="2"/>
              <a:buChar char="§"/>
            </a:pPr>
            <a:r>
              <a:rPr lang="fr-FR" sz="2800" b="1" dirty="0"/>
              <a:t>3 éléments fondamentaux :</a:t>
            </a:r>
          </a:p>
          <a:p>
            <a:endParaRPr lang="fr-FR" sz="2800" b="1" dirty="0"/>
          </a:p>
          <a:p>
            <a:pPr lvl="1">
              <a:lnSpc>
                <a:spcPct val="150000"/>
              </a:lnSpc>
            </a:pPr>
            <a:r>
              <a:rPr lang="fr-FR" sz="2800" b="1" dirty="0"/>
              <a:t>• </a:t>
            </a:r>
            <a:r>
              <a:rPr lang="fr-FR" sz="2800" b="1" dirty="0" err="1"/>
              <a:t>Namespaces</a:t>
            </a:r>
            <a:endParaRPr lang="fr-FR" sz="2800" b="1" dirty="0"/>
          </a:p>
          <a:p>
            <a:pPr lvl="1">
              <a:lnSpc>
                <a:spcPct val="150000"/>
              </a:lnSpc>
            </a:pPr>
            <a:r>
              <a:rPr lang="fr-FR" sz="2800" b="1" dirty="0"/>
              <a:t>• </a:t>
            </a:r>
            <a:r>
              <a:rPr lang="fr-FR" sz="2800" b="1" dirty="0" err="1"/>
              <a:t>Cgroups</a:t>
            </a:r>
            <a:endParaRPr lang="fr-FR" sz="2800" b="1" dirty="0"/>
          </a:p>
          <a:p>
            <a:pPr lvl="1">
              <a:lnSpc>
                <a:spcPct val="150000"/>
              </a:lnSpc>
            </a:pPr>
            <a:r>
              <a:rPr lang="fr-FR" sz="2800" b="1" dirty="0"/>
              <a:t>• Copy On Write</a:t>
            </a:r>
          </a:p>
        </p:txBody>
      </p:sp>
    </p:spTree>
    <p:extLst>
      <p:ext uri="{BB962C8B-B14F-4D97-AF65-F5344CB8AC3E}">
        <p14:creationId xmlns:p14="http://schemas.microsoft.com/office/powerpoint/2010/main" val="2992551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0F01FA-5063-481E-8381-2C8FF0149A7B}"/>
              </a:ext>
            </a:extLst>
          </p:cNvPr>
          <p:cNvSpPr>
            <a:spLocks noGrp="1"/>
          </p:cNvSpPr>
          <p:nvPr>
            <p:ph type="title"/>
          </p:nvPr>
        </p:nvSpPr>
        <p:spPr>
          <a:xfrm>
            <a:off x="2407375" y="389016"/>
            <a:ext cx="7377248" cy="474855"/>
          </a:xfrm>
        </p:spPr>
        <p:txBody>
          <a:bodyPr>
            <a:noAutofit/>
          </a:bodyPr>
          <a:lstStyle/>
          <a:p>
            <a:r>
              <a:rPr lang="fr-FR" sz="5400" b="1" dirty="0"/>
              <a:t>Présentation du formateur</a:t>
            </a:r>
          </a:p>
        </p:txBody>
      </p:sp>
      <p:sp>
        <p:nvSpPr>
          <p:cNvPr id="3" name="Espace réservé du texte 2">
            <a:extLst>
              <a:ext uri="{FF2B5EF4-FFF2-40B4-BE49-F238E27FC236}">
                <a16:creationId xmlns:a16="http://schemas.microsoft.com/office/drawing/2014/main" id="{58EA8F15-BB91-4D95-B92C-E6FB9B9467E4}"/>
              </a:ext>
            </a:extLst>
          </p:cNvPr>
          <p:cNvSpPr>
            <a:spLocks noGrp="1"/>
          </p:cNvSpPr>
          <p:nvPr>
            <p:ph type="body" idx="1"/>
          </p:nvPr>
        </p:nvSpPr>
        <p:spPr>
          <a:xfrm>
            <a:off x="1500996" y="1827062"/>
            <a:ext cx="9747849" cy="4796287"/>
          </a:xfrm>
        </p:spPr>
        <p:txBody>
          <a:bodyPr>
            <a:normAutofit/>
          </a:bodyPr>
          <a:lstStyle/>
          <a:p>
            <a:pPr marL="12669">
              <a:spcBef>
                <a:spcPts val="91"/>
              </a:spcBef>
            </a:pPr>
            <a:r>
              <a:rPr lang="fr-FR" spc="5" dirty="0"/>
              <a:t>Ahmed HOSNI</a:t>
            </a:r>
            <a:endParaRPr lang="fr-FR" dirty="0"/>
          </a:p>
          <a:p>
            <a:pPr marL="12669">
              <a:spcBef>
                <a:spcPts val="91"/>
              </a:spcBef>
            </a:pPr>
            <a:endParaRPr lang="fr-FR" spc="-9" dirty="0"/>
          </a:p>
          <a:p>
            <a:pPr marL="170456" indent="-158939">
              <a:spcBef>
                <a:spcPts val="1043"/>
              </a:spcBef>
              <a:buSzPct val="87500"/>
              <a:buFont typeface="Arial"/>
              <a:buChar char="•"/>
              <a:tabLst>
                <a:tab pos="170456" algn="l"/>
              </a:tabLst>
            </a:pPr>
            <a:r>
              <a:rPr lang="fr-FR" spc="-9" dirty="0" err="1"/>
              <a:t>Technology</a:t>
            </a:r>
            <a:r>
              <a:rPr lang="fr-FR" spc="-9" dirty="0"/>
              <a:t> Manager chez Vistaprint.</a:t>
            </a:r>
          </a:p>
          <a:p>
            <a:pPr marL="170456" indent="-158939">
              <a:spcBef>
                <a:spcPts val="1043"/>
              </a:spcBef>
              <a:buSzPct val="87500"/>
              <a:buFont typeface="Arial"/>
              <a:buChar char="•"/>
              <a:tabLst>
                <a:tab pos="170456" algn="l"/>
              </a:tabLst>
            </a:pPr>
            <a:r>
              <a:rPr lang="fr-FR" spc="-9" dirty="0"/>
              <a:t>Formateur &amp; expert</a:t>
            </a:r>
            <a:r>
              <a:rPr lang="fr-FR" dirty="0"/>
              <a:t> </a:t>
            </a:r>
            <a:r>
              <a:rPr lang="fr-FR" dirty="0" err="1"/>
              <a:t>Devops</a:t>
            </a:r>
            <a:r>
              <a:rPr lang="fr-FR" dirty="0"/>
              <a:t> et cloud native.</a:t>
            </a:r>
          </a:p>
          <a:p>
            <a:pPr marL="171608" indent="-160091">
              <a:spcBef>
                <a:spcPts val="1056"/>
              </a:spcBef>
              <a:buClr>
                <a:srgbClr val="000000"/>
              </a:buClr>
              <a:buSzPct val="87500"/>
              <a:buFont typeface="Arial"/>
              <a:buChar char="•"/>
              <a:tabLst>
                <a:tab pos="172184" algn="l"/>
              </a:tabLst>
            </a:pPr>
            <a:r>
              <a:rPr lang="fr-FR" dirty="0"/>
              <a:t>Expert cloud AWS &amp; GCP.</a:t>
            </a:r>
          </a:p>
          <a:p>
            <a:pPr marL="170456" indent="-158939">
              <a:spcBef>
                <a:spcPts val="1034"/>
              </a:spcBef>
              <a:buSzPct val="87500"/>
              <a:buFont typeface="Arial"/>
              <a:buChar char="•"/>
              <a:tabLst>
                <a:tab pos="170456" algn="l"/>
              </a:tabLst>
            </a:pPr>
            <a:r>
              <a:rPr lang="fr-FR" spc="-5" dirty="0"/>
              <a:t>Ambassadeur du DevOps Institute.</a:t>
            </a:r>
          </a:p>
          <a:p>
            <a:pPr marL="170456" indent="-158939">
              <a:spcBef>
                <a:spcPts val="1034"/>
              </a:spcBef>
              <a:buSzPct val="87500"/>
              <a:buFont typeface="Arial"/>
              <a:buChar char="•"/>
              <a:tabLst>
                <a:tab pos="170456" algn="l"/>
              </a:tabLst>
            </a:pPr>
            <a:r>
              <a:rPr lang="fr-FR" spc="-5" dirty="0"/>
              <a:t>Conférencier.</a:t>
            </a:r>
          </a:p>
          <a:p>
            <a:pPr marL="11517" indent="0">
              <a:spcBef>
                <a:spcPts val="1034"/>
              </a:spcBef>
              <a:buSzPct val="87500"/>
              <a:buNone/>
              <a:tabLst>
                <a:tab pos="170456" algn="l"/>
              </a:tabLst>
            </a:pPr>
            <a:endParaRPr lang="fr-FR" b="1" dirty="0"/>
          </a:p>
        </p:txBody>
      </p:sp>
      <p:sp>
        <p:nvSpPr>
          <p:cNvPr id="4" name="Espace réservé de la date 3">
            <a:extLst>
              <a:ext uri="{FF2B5EF4-FFF2-40B4-BE49-F238E27FC236}">
                <a16:creationId xmlns:a16="http://schemas.microsoft.com/office/drawing/2014/main" id="{BF1C105C-AAC8-4059-9845-1F8020590509}"/>
              </a:ext>
            </a:extLst>
          </p:cNvPr>
          <p:cNvSpPr>
            <a:spLocks noGrp="1"/>
          </p:cNvSpPr>
          <p:nvPr>
            <p:ph type="dt" sz="half" idx="6"/>
          </p:nvPr>
        </p:nvSpPr>
        <p:spPr>
          <a:xfrm>
            <a:off x="534670" y="7027545"/>
            <a:ext cx="2459482" cy="377825"/>
          </a:xfrm>
          <a:prstGeom prst="rect">
            <a:avLst/>
          </a:prstGeom>
        </p:spPr>
        <p:txBody>
          <a:bodyPr wrap="square" lIns="0" tIns="0" rIns="0" bIns="0">
            <a:spAutoFit/>
          </a:bodyPr>
          <a:lstStyle>
            <a:defPPr>
              <a:defRPr lang="fr-T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81D54C-293A-4EB8-80B7-455BB5FC6FC3}" type="datetime1">
              <a:rPr lang="en-US" smtClean="0"/>
              <a:pPr/>
              <a:t>11/19/2021</a:t>
            </a:fld>
            <a:endParaRPr lang="en-US"/>
          </a:p>
        </p:txBody>
      </p:sp>
      <p:sp>
        <p:nvSpPr>
          <p:cNvPr id="5" name="Espace réservé du numéro de diapositive 4">
            <a:extLst>
              <a:ext uri="{FF2B5EF4-FFF2-40B4-BE49-F238E27FC236}">
                <a16:creationId xmlns:a16="http://schemas.microsoft.com/office/drawing/2014/main" id="{FC1930C8-7C70-4B22-855E-A698CC06E64A}"/>
              </a:ext>
            </a:extLst>
          </p:cNvPr>
          <p:cNvSpPr>
            <a:spLocks noGrp="1"/>
          </p:cNvSpPr>
          <p:nvPr>
            <p:ph type="sldNum" sz="quarter" idx="7"/>
          </p:nvPr>
        </p:nvSpPr>
        <p:spPr>
          <a:xfrm>
            <a:off x="9553650" y="7096124"/>
            <a:ext cx="898449" cy="309246"/>
          </a:xfrm>
          <a:prstGeom prst="rect">
            <a:avLst/>
          </a:prstGeom>
        </p:spPr>
        <p:txBody>
          <a:bodyPr wrap="square" lIns="0" tIns="0" rIns="0" bIns="0">
            <a:spAutoFit/>
          </a:bodyPr>
          <a:lstStyle>
            <a:defPPr>
              <a:defRPr lang="fr-TN"/>
            </a:defPPr>
            <a:lvl1pPr marL="0" algn="l" defTabSz="914400" rtl="0" eaLnBrk="1" latinLnBrk="0" hangingPunct="1">
              <a:defRPr sz="1400" b="1" i="0" kern="1200">
                <a:solidFill>
                  <a:schemeClr val="tx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spcBef>
                <a:spcPts val="100"/>
              </a:spcBef>
            </a:pPr>
            <a:fld id="{81D60167-4931-47E6-BA6A-407CBD079E47}" type="slidenum">
              <a:rPr lang="fr-FR" spc="-10" smtClean="0"/>
              <a:pPr marL="25400">
                <a:spcBef>
                  <a:spcPts val="100"/>
                </a:spcBef>
              </a:pPr>
              <a:t>7</a:t>
            </a:fld>
            <a:endParaRPr lang="fr-FR" spc="-9" dirty="0"/>
          </a:p>
        </p:txBody>
      </p:sp>
    </p:spTree>
    <p:extLst>
      <p:ext uri="{BB962C8B-B14F-4D97-AF65-F5344CB8AC3E}">
        <p14:creationId xmlns:p14="http://schemas.microsoft.com/office/powerpoint/2010/main" val="2540909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LES NAMESPACES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1AE3D28E-AF57-4D3B-BDB2-FC1495A4BEB4}"/>
              </a:ext>
            </a:extLst>
          </p:cNvPr>
          <p:cNvSpPr txBox="1"/>
          <p:nvPr/>
        </p:nvSpPr>
        <p:spPr>
          <a:xfrm>
            <a:off x="971654" y="2203777"/>
            <a:ext cx="10740096" cy="3913059"/>
          </a:xfrm>
          <a:prstGeom prst="rect">
            <a:avLst/>
          </a:prstGeom>
          <a:noFill/>
        </p:spPr>
        <p:txBody>
          <a:bodyPr wrap="square">
            <a:spAutoFit/>
          </a:bodyPr>
          <a:lstStyle/>
          <a:p>
            <a:pPr>
              <a:lnSpc>
                <a:spcPct val="150000"/>
              </a:lnSpc>
            </a:pPr>
            <a:r>
              <a:rPr lang="fr-FR" sz="2400" dirty="0"/>
              <a:t>FONCTIONNALITÉ DU KERNEL, AVEC SON API</a:t>
            </a:r>
          </a:p>
          <a:p>
            <a:pPr>
              <a:lnSpc>
                <a:spcPct val="150000"/>
              </a:lnSpc>
            </a:pPr>
            <a:endParaRPr lang="fr-FR" sz="2400" dirty="0"/>
          </a:p>
          <a:p>
            <a:pPr>
              <a:lnSpc>
                <a:spcPct val="150000"/>
              </a:lnSpc>
            </a:pPr>
            <a:r>
              <a:rPr lang="fr-FR" sz="2400" dirty="0"/>
              <a:t>• Apparue dans le noyau 2.4.19 en 2002, réellement utiles en 2013 dans le noyau 3.8</a:t>
            </a:r>
          </a:p>
          <a:p>
            <a:pPr>
              <a:lnSpc>
                <a:spcPct val="150000"/>
              </a:lnSpc>
            </a:pPr>
            <a:r>
              <a:rPr lang="fr-FR" sz="2400" dirty="0"/>
              <a:t>• Limite ce qu’un processus peut voir du système:</a:t>
            </a:r>
          </a:p>
          <a:p>
            <a:pPr>
              <a:lnSpc>
                <a:spcPct val="150000"/>
              </a:lnSpc>
            </a:pPr>
            <a:r>
              <a:rPr lang="fr-FR" sz="2400" dirty="0"/>
              <a:t>• un processus ne peut utiliser/impacter que ce qu’il peut voir</a:t>
            </a:r>
          </a:p>
          <a:p>
            <a:pPr>
              <a:lnSpc>
                <a:spcPct val="150000"/>
              </a:lnSpc>
            </a:pPr>
            <a:r>
              <a:rPr lang="fr-FR" sz="2400" dirty="0"/>
              <a:t>• Types: </a:t>
            </a:r>
            <a:r>
              <a:rPr lang="fr-FR" sz="2400" dirty="0" err="1"/>
              <a:t>pid</a:t>
            </a:r>
            <a:r>
              <a:rPr lang="fr-FR" sz="2400" dirty="0"/>
              <a:t>, net, mnt, </a:t>
            </a:r>
            <a:r>
              <a:rPr lang="fr-FR" sz="2400" dirty="0" err="1"/>
              <a:t>uts</a:t>
            </a:r>
            <a:r>
              <a:rPr lang="fr-FR" sz="2400" dirty="0"/>
              <a:t>, </a:t>
            </a:r>
            <a:r>
              <a:rPr lang="fr-FR" sz="2400" dirty="0" err="1"/>
              <a:t>ipc</a:t>
            </a:r>
            <a:r>
              <a:rPr lang="fr-FR" sz="2400" dirty="0"/>
              <a:t>, user</a:t>
            </a:r>
          </a:p>
          <a:p>
            <a:pPr>
              <a:lnSpc>
                <a:spcPct val="150000"/>
              </a:lnSpc>
            </a:pPr>
            <a:r>
              <a:rPr lang="fr-FR" sz="2400" dirty="0"/>
              <a:t>• Chaque processus est dans un </a:t>
            </a:r>
            <a:r>
              <a:rPr lang="fr-FR" sz="2400" dirty="0" err="1"/>
              <a:t>namespace</a:t>
            </a:r>
            <a:r>
              <a:rPr lang="fr-FR" sz="2400" dirty="0"/>
              <a:t> de chaque type</a:t>
            </a:r>
          </a:p>
        </p:txBody>
      </p:sp>
    </p:spTree>
    <p:extLst>
      <p:ext uri="{BB962C8B-B14F-4D97-AF65-F5344CB8AC3E}">
        <p14:creationId xmlns:p14="http://schemas.microsoft.com/office/powerpoint/2010/main" val="248928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MOUNT NAMESPACES </a:t>
            </a:r>
            <a:r>
              <a:rPr lang="fr-FR" sz="2400" b="1" i="0" u="none" strike="noStrike" dirty="0">
                <a:effectLst/>
                <a:latin typeface="Arial" panose="020B0604020202020204" pitchFamily="34" charset="0"/>
              </a:rPr>
              <a:t>( LINUX 2.4.19)</a:t>
            </a:r>
            <a:endParaRPr lang="fr-FR" b="1" i="0" u="none" strike="noStrike" dirty="0">
              <a:effectLst/>
              <a:latin typeface="Arial" panose="020B0604020202020204" pitchFamily="34" charset="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42FD1541-A8E7-436A-95B7-A02F6CECACEB}"/>
              </a:ext>
            </a:extLst>
          </p:cNvPr>
          <p:cNvSpPr txBox="1"/>
          <p:nvPr/>
        </p:nvSpPr>
        <p:spPr>
          <a:xfrm>
            <a:off x="1111839" y="2595289"/>
            <a:ext cx="10939975" cy="3359061"/>
          </a:xfrm>
          <a:prstGeom prst="rect">
            <a:avLst/>
          </a:prstGeom>
          <a:noFill/>
        </p:spPr>
        <p:txBody>
          <a:bodyPr wrap="square">
            <a:spAutoFit/>
          </a:bodyPr>
          <a:lstStyle/>
          <a:p>
            <a:pPr>
              <a:lnSpc>
                <a:spcPct val="150000"/>
              </a:lnSpc>
            </a:pPr>
            <a:r>
              <a:rPr lang="fr-FR" sz="2400" dirty="0"/>
              <a:t>• Un </a:t>
            </a:r>
            <a:r>
              <a:rPr lang="fr-FR" sz="2400" dirty="0" err="1"/>
              <a:t>namespace</a:t>
            </a:r>
            <a:r>
              <a:rPr lang="fr-FR" sz="2400" dirty="0"/>
              <a:t> dispose de son propre </a:t>
            </a:r>
            <a:r>
              <a:rPr lang="fr-FR" sz="2400" dirty="0" err="1"/>
              <a:t>rootfs</a:t>
            </a:r>
            <a:r>
              <a:rPr lang="fr-FR" sz="2400" dirty="0"/>
              <a:t> (conceptuellement proche d’un </a:t>
            </a:r>
            <a:r>
              <a:rPr lang="fr-FR" sz="2400" dirty="0" err="1"/>
              <a:t>chroot</a:t>
            </a:r>
            <a:r>
              <a:rPr lang="fr-FR" sz="2400" dirty="0"/>
              <a:t>)</a:t>
            </a:r>
          </a:p>
          <a:p>
            <a:pPr>
              <a:lnSpc>
                <a:spcPct val="150000"/>
              </a:lnSpc>
            </a:pPr>
            <a:r>
              <a:rPr lang="fr-FR" sz="2400" dirty="0"/>
              <a:t>• Permet de créer un arbre des points de montage indépendants de celui du système hôte.</a:t>
            </a:r>
          </a:p>
          <a:p>
            <a:pPr>
              <a:lnSpc>
                <a:spcPct val="150000"/>
              </a:lnSpc>
            </a:pPr>
            <a:r>
              <a:rPr lang="fr-FR" sz="2400" dirty="0"/>
              <a:t>• peut masquer /proc, /</a:t>
            </a:r>
            <a:r>
              <a:rPr lang="fr-FR" sz="2400" dirty="0" err="1"/>
              <a:t>sys</a:t>
            </a:r>
            <a:endParaRPr lang="fr-FR" sz="2400" dirty="0"/>
          </a:p>
          <a:p>
            <a:pPr>
              <a:lnSpc>
                <a:spcPct val="150000"/>
              </a:lnSpc>
            </a:pPr>
            <a:r>
              <a:rPr lang="fr-FR" sz="2400" dirty="0"/>
              <a:t>• peut aussi avoir ses </a:t>
            </a:r>
            <a:r>
              <a:rPr lang="fr-FR" sz="2400" dirty="0" err="1"/>
              <a:t>mounts</a:t>
            </a:r>
            <a:r>
              <a:rPr lang="fr-FR" sz="2400" dirty="0"/>
              <a:t> " privés:</a:t>
            </a:r>
          </a:p>
          <a:p>
            <a:pPr>
              <a:lnSpc>
                <a:spcPct val="150000"/>
              </a:lnSpc>
            </a:pPr>
            <a:r>
              <a:rPr lang="fr-FR" sz="2400" dirty="0"/>
              <a:t>    /</a:t>
            </a:r>
            <a:r>
              <a:rPr lang="fr-FR" sz="2400" dirty="0" err="1"/>
              <a:t>tmp</a:t>
            </a:r>
            <a:r>
              <a:rPr lang="fr-FR" sz="2400" dirty="0"/>
              <a:t> (par utilisateur, par service)</a:t>
            </a:r>
          </a:p>
        </p:txBody>
      </p:sp>
    </p:spTree>
    <p:extLst>
      <p:ext uri="{BB962C8B-B14F-4D97-AF65-F5344CB8AC3E}">
        <p14:creationId xmlns:p14="http://schemas.microsoft.com/office/powerpoint/2010/main" val="2232567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UTS NAMESPACES </a:t>
            </a:r>
            <a:r>
              <a:rPr lang="fr-FR" sz="2400" b="1" i="0" u="none" strike="noStrike" dirty="0">
                <a:effectLst/>
                <a:latin typeface="Arial" panose="020B0604020202020204" pitchFamily="34" charset="0"/>
              </a:rPr>
              <a:t>(LINUX 2.6.19)</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E9F39C8B-3AEB-4A06-ABBA-9F9EF7E16CEF}"/>
              </a:ext>
            </a:extLst>
          </p:cNvPr>
          <p:cNvSpPr txBox="1"/>
          <p:nvPr/>
        </p:nvSpPr>
        <p:spPr>
          <a:xfrm>
            <a:off x="1440085" y="3007416"/>
            <a:ext cx="9311829" cy="1964512"/>
          </a:xfrm>
          <a:prstGeom prst="rect">
            <a:avLst/>
          </a:prstGeom>
          <a:noFill/>
        </p:spPr>
        <p:txBody>
          <a:bodyPr wrap="square">
            <a:spAutoFit/>
          </a:bodyPr>
          <a:lstStyle/>
          <a:p>
            <a:pPr>
              <a:lnSpc>
                <a:spcPct val="150000"/>
              </a:lnSpc>
            </a:pPr>
            <a:r>
              <a:rPr lang="fr-FR" sz="2800" dirty="0"/>
              <a:t>• Unix Time Sharing Permet à un conteneur de disposer de son propre nom de domaine et d’identité NIS sur laquelle certains protocoles tel que LDAP peuvent se baser.</a:t>
            </a:r>
          </a:p>
        </p:txBody>
      </p:sp>
    </p:spTree>
    <p:extLst>
      <p:ext uri="{BB962C8B-B14F-4D97-AF65-F5344CB8AC3E}">
        <p14:creationId xmlns:p14="http://schemas.microsoft.com/office/powerpoint/2010/main" val="847945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IPC NAMESPACES </a:t>
            </a:r>
            <a:r>
              <a:rPr lang="fr-FR" sz="2400" b="1" i="0" u="none" strike="noStrike" dirty="0">
                <a:effectLst/>
                <a:latin typeface="Arial" panose="020B0604020202020204" pitchFamily="34" charset="0"/>
              </a:rPr>
              <a:t>(LINUX 2.6.19)</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9144FA7A-B1D5-4959-8660-15404FB14455}"/>
              </a:ext>
            </a:extLst>
          </p:cNvPr>
          <p:cNvSpPr txBox="1"/>
          <p:nvPr/>
        </p:nvSpPr>
        <p:spPr>
          <a:xfrm>
            <a:off x="1178822" y="1920240"/>
            <a:ext cx="11013178" cy="4467057"/>
          </a:xfrm>
          <a:prstGeom prst="rect">
            <a:avLst/>
          </a:prstGeom>
          <a:noFill/>
        </p:spPr>
        <p:txBody>
          <a:bodyPr wrap="square">
            <a:spAutoFit/>
          </a:bodyPr>
          <a:lstStyle/>
          <a:p>
            <a:pPr>
              <a:lnSpc>
                <a:spcPct val="150000"/>
              </a:lnSpc>
            </a:pPr>
            <a:r>
              <a:rPr lang="fr-FR" sz="2400" dirty="0"/>
              <a:t>• Inter Process Communication Permet d’isoler les bus de communication entre les processus d’un conteneur</a:t>
            </a:r>
          </a:p>
          <a:p>
            <a:pPr>
              <a:lnSpc>
                <a:spcPct val="150000"/>
              </a:lnSpc>
            </a:pPr>
            <a:r>
              <a:rPr lang="fr-FR" sz="2400" dirty="0"/>
              <a:t>• Permettent à un groupe de processus d’un même </a:t>
            </a:r>
            <a:r>
              <a:rPr lang="fr-FR" sz="2400" dirty="0" err="1"/>
              <a:t>namespace</a:t>
            </a:r>
            <a:r>
              <a:rPr lang="fr-FR" sz="2400" dirty="0"/>
              <a:t> d’avoir leurs propres:</a:t>
            </a:r>
          </a:p>
          <a:p>
            <a:pPr lvl="1">
              <a:lnSpc>
                <a:spcPct val="150000"/>
              </a:lnSpc>
            </a:pPr>
            <a:r>
              <a:rPr lang="fr-FR" sz="2400" dirty="0"/>
              <a:t>- </a:t>
            </a:r>
            <a:r>
              <a:rPr lang="fr-FR" sz="2400" dirty="0" err="1"/>
              <a:t>ipc</a:t>
            </a:r>
            <a:r>
              <a:rPr lang="fr-FR" sz="2400" dirty="0"/>
              <a:t> </a:t>
            </a:r>
            <a:r>
              <a:rPr lang="fr-FR" sz="2400" dirty="0" err="1"/>
              <a:t>semaphore</a:t>
            </a:r>
            <a:endParaRPr lang="fr-FR" sz="2400" dirty="0"/>
          </a:p>
          <a:p>
            <a:pPr lvl="1">
              <a:lnSpc>
                <a:spcPct val="150000"/>
              </a:lnSpc>
            </a:pPr>
            <a:r>
              <a:rPr lang="fr-FR" sz="2400" dirty="0"/>
              <a:t>- </a:t>
            </a:r>
            <a:r>
              <a:rPr lang="fr-FR" sz="2400" dirty="0" err="1"/>
              <a:t>ipc</a:t>
            </a:r>
            <a:r>
              <a:rPr lang="fr-FR" sz="2400" dirty="0"/>
              <a:t> message queues</a:t>
            </a:r>
          </a:p>
          <a:p>
            <a:pPr lvl="1">
              <a:lnSpc>
                <a:spcPct val="150000"/>
              </a:lnSpc>
            </a:pPr>
            <a:r>
              <a:rPr lang="fr-FR" sz="2400" dirty="0"/>
              <a:t>- </a:t>
            </a:r>
            <a:r>
              <a:rPr lang="fr-FR" sz="2400" dirty="0" err="1"/>
              <a:t>ipc</a:t>
            </a:r>
            <a:r>
              <a:rPr lang="fr-FR" sz="2400" dirty="0"/>
              <a:t> </a:t>
            </a:r>
            <a:r>
              <a:rPr lang="fr-FR" sz="2400" dirty="0" err="1"/>
              <a:t>shared</a:t>
            </a:r>
            <a:r>
              <a:rPr lang="fr-FR" sz="2400" dirty="0"/>
              <a:t> memory</a:t>
            </a:r>
          </a:p>
          <a:p>
            <a:pPr>
              <a:lnSpc>
                <a:spcPct val="150000"/>
              </a:lnSpc>
            </a:pPr>
            <a:endParaRPr lang="fr-FR" sz="2400" dirty="0"/>
          </a:p>
          <a:p>
            <a:pPr>
              <a:lnSpc>
                <a:spcPct val="150000"/>
              </a:lnSpc>
            </a:pPr>
            <a:r>
              <a:rPr lang="fr-FR" sz="2400" dirty="0"/>
              <a:t>Sans risque de conflit avec d’autres groupes d’autres </a:t>
            </a:r>
            <a:r>
              <a:rPr lang="fr-FR" sz="2400" dirty="0" err="1"/>
              <a:t>namespaces</a:t>
            </a:r>
            <a:r>
              <a:rPr lang="fr-FR" sz="2400" dirty="0"/>
              <a:t>.</a:t>
            </a:r>
          </a:p>
        </p:txBody>
      </p:sp>
    </p:spTree>
    <p:extLst>
      <p:ext uri="{BB962C8B-B14F-4D97-AF65-F5344CB8AC3E}">
        <p14:creationId xmlns:p14="http://schemas.microsoft.com/office/powerpoint/2010/main" val="856592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NAMESPACE PID</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5941AA-F01B-4DFC-9AC1-091F02F23849}"/>
              </a:ext>
            </a:extLst>
          </p:cNvPr>
          <p:cNvSpPr txBox="1"/>
          <p:nvPr/>
        </p:nvSpPr>
        <p:spPr>
          <a:xfrm>
            <a:off x="1139483" y="2025183"/>
            <a:ext cx="11052516" cy="4467057"/>
          </a:xfrm>
          <a:prstGeom prst="rect">
            <a:avLst/>
          </a:prstGeom>
          <a:noFill/>
        </p:spPr>
        <p:txBody>
          <a:bodyPr wrap="square">
            <a:spAutoFit/>
          </a:bodyPr>
          <a:lstStyle/>
          <a:p>
            <a:pPr>
              <a:lnSpc>
                <a:spcPct val="150000"/>
              </a:lnSpc>
            </a:pPr>
            <a:r>
              <a:rPr lang="fr-FR" sz="2400" dirty="0"/>
              <a:t>• les processus d’un </a:t>
            </a:r>
            <a:r>
              <a:rPr lang="fr-FR" sz="2400" dirty="0" err="1"/>
              <a:t>namespace</a:t>
            </a:r>
            <a:r>
              <a:rPr lang="fr-FR" sz="2400" dirty="0"/>
              <a:t> </a:t>
            </a:r>
            <a:r>
              <a:rPr lang="fr-FR" sz="2400" dirty="0" err="1"/>
              <a:t>pid</a:t>
            </a:r>
            <a:r>
              <a:rPr lang="fr-FR" sz="2400" dirty="0"/>
              <a:t> ne voit que les processus de celui ci</a:t>
            </a:r>
          </a:p>
          <a:p>
            <a:pPr>
              <a:lnSpc>
                <a:spcPct val="150000"/>
              </a:lnSpc>
            </a:pPr>
            <a:r>
              <a:rPr lang="fr-FR" sz="2400" dirty="0"/>
              <a:t>• Chaque </a:t>
            </a:r>
            <a:r>
              <a:rPr lang="fr-FR" sz="2400" dirty="0" err="1"/>
              <a:t>namespace</a:t>
            </a:r>
            <a:r>
              <a:rPr lang="fr-FR" sz="2400" dirty="0"/>
              <a:t> </a:t>
            </a:r>
            <a:r>
              <a:rPr lang="fr-FR" sz="2400" dirty="0" err="1"/>
              <a:t>pid</a:t>
            </a:r>
            <a:r>
              <a:rPr lang="fr-FR" sz="2400" dirty="0"/>
              <a:t> a sa propre numérotation, débutant à 1</a:t>
            </a:r>
          </a:p>
          <a:p>
            <a:pPr>
              <a:lnSpc>
                <a:spcPct val="150000"/>
              </a:lnSpc>
            </a:pPr>
            <a:r>
              <a:rPr lang="fr-FR" sz="2400" dirty="0"/>
              <a:t>• Si le PID 1 disparaît, le </a:t>
            </a:r>
            <a:r>
              <a:rPr lang="fr-FR" sz="2400" dirty="0" err="1"/>
              <a:t>namespace</a:t>
            </a:r>
            <a:r>
              <a:rPr lang="fr-FR" sz="2400" dirty="0"/>
              <a:t> est détruit</a:t>
            </a:r>
          </a:p>
          <a:p>
            <a:pPr>
              <a:lnSpc>
                <a:spcPct val="150000"/>
              </a:lnSpc>
            </a:pPr>
            <a:r>
              <a:rPr lang="fr-FR" sz="2400" dirty="0"/>
              <a:t>• Les </a:t>
            </a:r>
            <a:r>
              <a:rPr lang="fr-FR" sz="2400" dirty="0" err="1"/>
              <a:t>namespaces</a:t>
            </a:r>
            <a:r>
              <a:rPr lang="fr-FR" sz="2400" dirty="0"/>
              <a:t> peuvent être imbriqués</a:t>
            </a:r>
          </a:p>
          <a:p>
            <a:pPr>
              <a:lnSpc>
                <a:spcPct val="150000"/>
              </a:lnSpc>
            </a:pPr>
            <a:r>
              <a:rPr lang="fr-FR" sz="2400" dirty="0"/>
              <a:t>• Un processus a donc plusieurs </a:t>
            </a:r>
            <a:r>
              <a:rPr lang="fr-FR" sz="2400" dirty="0" err="1"/>
              <a:t>PIDs</a:t>
            </a:r>
            <a:r>
              <a:rPr lang="fr-FR" sz="2400" dirty="0"/>
              <a:t> </a:t>
            </a:r>
          </a:p>
          <a:p>
            <a:pPr>
              <a:lnSpc>
                <a:spcPct val="150000"/>
              </a:lnSpc>
            </a:pPr>
            <a:r>
              <a:rPr lang="fr-FR" sz="2400" dirty="0"/>
              <a:t>  Un pour chaque </a:t>
            </a:r>
            <a:r>
              <a:rPr lang="fr-FR" sz="2400" dirty="0" err="1"/>
              <a:t>namespace</a:t>
            </a:r>
            <a:r>
              <a:rPr lang="fr-FR" sz="2400" dirty="0"/>
              <a:t> dans lequel il est imbriqué</a:t>
            </a:r>
          </a:p>
          <a:p>
            <a:pPr>
              <a:lnSpc>
                <a:spcPct val="150000"/>
              </a:lnSpc>
            </a:pPr>
            <a:r>
              <a:rPr lang="fr-FR" sz="2400" dirty="0"/>
              <a:t>• Chaque </a:t>
            </a:r>
            <a:r>
              <a:rPr lang="fr-FR" sz="2400" dirty="0" err="1"/>
              <a:t>namespace</a:t>
            </a:r>
            <a:r>
              <a:rPr lang="fr-FR" sz="2400" dirty="0"/>
              <a:t> </a:t>
            </a:r>
            <a:r>
              <a:rPr lang="fr-FR" sz="2400" dirty="0" err="1"/>
              <a:t>pid</a:t>
            </a:r>
            <a:r>
              <a:rPr lang="fr-FR" sz="2400" dirty="0"/>
              <a:t> débute avec le PID 1 et lui et les suivants sont les seuls visibles depuis ce </a:t>
            </a:r>
            <a:r>
              <a:rPr lang="fr-FR" sz="2400" dirty="0" err="1"/>
              <a:t>namespace</a:t>
            </a:r>
            <a:endParaRPr lang="fr-FR" sz="2400" dirty="0"/>
          </a:p>
        </p:txBody>
      </p:sp>
    </p:spTree>
    <p:extLst>
      <p:ext uri="{BB962C8B-B14F-4D97-AF65-F5344CB8AC3E}">
        <p14:creationId xmlns:p14="http://schemas.microsoft.com/office/powerpoint/2010/main" val="277029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USER NAMESPACES </a:t>
            </a:r>
            <a:r>
              <a:rPr lang="fr-FR" sz="2700" b="1" i="0" u="none" strike="noStrike" dirty="0">
                <a:effectLst/>
                <a:latin typeface="Arial" panose="020B0604020202020204" pitchFamily="34" charset="0"/>
              </a:rPr>
              <a:t>(LINUX 2.6.23 3.8)</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C03688B7-6D93-496F-8673-4E3A07177EE7}"/>
              </a:ext>
            </a:extLst>
          </p:cNvPr>
          <p:cNvSpPr txBox="1"/>
          <p:nvPr/>
        </p:nvSpPr>
        <p:spPr>
          <a:xfrm>
            <a:off x="1236596" y="2042510"/>
            <a:ext cx="10690462" cy="4464620"/>
          </a:xfrm>
          <a:prstGeom prst="rect">
            <a:avLst/>
          </a:prstGeom>
          <a:noFill/>
        </p:spPr>
        <p:txBody>
          <a:bodyPr wrap="square">
            <a:spAutoFit/>
          </a:bodyPr>
          <a:lstStyle/>
          <a:p>
            <a:pPr>
              <a:lnSpc>
                <a:spcPct val="150000"/>
              </a:lnSpc>
            </a:pPr>
            <a:r>
              <a:rPr lang="fr-FR" sz="2400" dirty="0"/>
              <a:t>• Permet l’isolation des utilisateurs et des groupes au sein d’un conteneur.</a:t>
            </a:r>
          </a:p>
          <a:p>
            <a:pPr>
              <a:lnSpc>
                <a:spcPct val="150000"/>
              </a:lnSpc>
            </a:pPr>
            <a:r>
              <a:rPr lang="fr-FR" sz="2400" dirty="0"/>
              <a:t>• Cela permet notamment de gérer des utilisateurs tels que l’UID 0 et GID 0, le root qui aurait des permissions absolues au sein d’un </a:t>
            </a:r>
            <a:r>
              <a:rPr lang="fr-FR" sz="2400" dirty="0" err="1"/>
              <a:t>namespace</a:t>
            </a:r>
            <a:r>
              <a:rPr lang="fr-FR" sz="2400" dirty="0"/>
              <a:t> mais pas au sein du système hôte</a:t>
            </a:r>
          </a:p>
          <a:p>
            <a:pPr>
              <a:lnSpc>
                <a:spcPct val="150000"/>
              </a:lnSpc>
            </a:pPr>
            <a:endParaRPr lang="fr-FR" sz="2400" dirty="0"/>
          </a:p>
          <a:p>
            <a:pPr>
              <a:lnSpc>
                <a:spcPct val="150000"/>
              </a:lnSpc>
            </a:pPr>
            <a:r>
              <a:rPr lang="fr-FR" sz="2400" dirty="0"/>
              <a:t>mappe </a:t>
            </a:r>
            <a:r>
              <a:rPr lang="fr-FR" sz="2400" dirty="0" err="1"/>
              <a:t>uid</a:t>
            </a:r>
            <a:r>
              <a:rPr lang="fr-FR" sz="2400" dirty="0"/>
              <a:t> </a:t>
            </a:r>
            <a:r>
              <a:rPr lang="fr-FR" sz="2400" dirty="0" err="1"/>
              <a:t>gid</a:t>
            </a:r>
            <a:r>
              <a:rPr lang="fr-FR" sz="2400" dirty="0"/>
              <a:t> vers différents utilisateurs de l’hôte:</a:t>
            </a:r>
          </a:p>
          <a:p>
            <a:pPr>
              <a:lnSpc>
                <a:spcPct val="150000"/>
              </a:lnSpc>
            </a:pPr>
            <a:r>
              <a:rPr lang="fr-FR" sz="2400" dirty="0"/>
              <a:t>• </a:t>
            </a:r>
            <a:r>
              <a:rPr lang="fr-FR" sz="2400" dirty="0" err="1"/>
              <a:t>uid</a:t>
            </a:r>
            <a:r>
              <a:rPr lang="fr-FR" sz="2400" dirty="0"/>
              <a:t> 0 ⇒ 9999 du C1 correspond à </a:t>
            </a:r>
            <a:r>
              <a:rPr lang="fr-FR" sz="2400" dirty="0" err="1"/>
              <a:t>uid</a:t>
            </a:r>
            <a:r>
              <a:rPr lang="fr-FR" sz="2400" dirty="0"/>
              <a:t> 10000 ⇒ 119999 sur l’hôte</a:t>
            </a:r>
          </a:p>
          <a:p>
            <a:pPr>
              <a:lnSpc>
                <a:spcPct val="150000"/>
              </a:lnSpc>
            </a:pPr>
            <a:r>
              <a:rPr lang="fr-FR" sz="2400" dirty="0"/>
              <a:t>• </a:t>
            </a:r>
            <a:r>
              <a:rPr lang="fr-FR" sz="2400" dirty="0" err="1"/>
              <a:t>uid</a:t>
            </a:r>
            <a:r>
              <a:rPr lang="fr-FR" sz="2400" dirty="0"/>
              <a:t> 0 ⇒ 9999 du C2 correspond à </a:t>
            </a:r>
            <a:r>
              <a:rPr lang="fr-FR" sz="2400" dirty="0" err="1"/>
              <a:t>uid</a:t>
            </a:r>
            <a:r>
              <a:rPr lang="fr-FR" sz="2400" dirty="0"/>
              <a:t> 12000 ⇒ 139999 sur l’hôte</a:t>
            </a:r>
          </a:p>
        </p:txBody>
      </p:sp>
    </p:spTree>
    <p:extLst>
      <p:ext uri="{BB962C8B-B14F-4D97-AF65-F5344CB8AC3E}">
        <p14:creationId xmlns:p14="http://schemas.microsoft.com/office/powerpoint/2010/main" val="389005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NETWORK NAMESPACES </a:t>
            </a:r>
            <a:r>
              <a:rPr lang="fr-FR" sz="2400" b="1" i="0" u="none" strike="noStrike" dirty="0">
                <a:effectLst/>
                <a:latin typeface="Arial" panose="020B0604020202020204" pitchFamily="34" charset="0"/>
              </a:rPr>
              <a:t>(LINUX 2.6.29)</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0E350A36-F9E2-4F5D-A5CF-804AEFB6A28D}"/>
              </a:ext>
            </a:extLst>
          </p:cNvPr>
          <p:cNvSpPr txBox="1"/>
          <p:nvPr/>
        </p:nvSpPr>
        <p:spPr>
          <a:xfrm>
            <a:off x="1178169" y="2229729"/>
            <a:ext cx="10863776" cy="3913059"/>
          </a:xfrm>
          <a:prstGeom prst="rect">
            <a:avLst/>
          </a:prstGeom>
          <a:noFill/>
        </p:spPr>
        <p:txBody>
          <a:bodyPr wrap="square">
            <a:spAutoFit/>
          </a:bodyPr>
          <a:lstStyle/>
          <a:p>
            <a:pPr>
              <a:lnSpc>
                <a:spcPct val="150000"/>
              </a:lnSpc>
            </a:pPr>
            <a:r>
              <a:rPr lang="fr-FR" sz="2400" dirty="0"/>
              <a:t>• Permet l’isolation des ressources associées au réseau, chaque </a:t>
            </a:r>
            <a:r>
              <a:rPr lang="fr-FR" sz="2400" dirty="0" err="1"/>
              <a:t>namespace</a:t>
            </a:r>
            <a:r>
              <a:rPr lang="fr-FR" sz="2400" dirty="0"/>
              <a:t> dispose de ses propres cartes réseaux, plan IP, table de routage, etc.</a:t>
            </a:r>
          </a:p>
          <a:p>
            <a:pPr>
              <a:lnSpc>
                <a:spcPct val="150000"/>
              </a:lnSpc>
            </a:pPr>
            <a:r>
              <a:rPr lang="fr-FR" sz="2400" dirty="0"/>
              <a:t>• Le processus ne voit que la pile réseau du </a:t>
            </a:r>
            <a:r>
              <a:rPr lang="fr-FR" sz="2400" dirty="0" err="1"/>
              <a:t>Namespace</a:t>
            </a:r>
            <a:r>
              <a:rPr lang="fr-FR" sz="2400" dirty="0"/>
              <a:t> dont il fait partie:</a:t>
            </a:r>
          </a:p>
          <a:p>
            <a:pPr marL="342900" indent="-342900">
              <a:lnSpc>
                <a:spcPct val="150000"/>
              </a:lnSpc>
              <a:buFont typeface="Wingdings" panose="05000000000000000000" pitchFamily="2" charset="2"/>
              <a:buChar char="§"/>
            </a:pPr>
            <a:r>
              <a:rPr lang="fr-FR" sz="2400" dirty="0"/>
              <a:t> ses interfaces (eth0, l0, différentes de l’hôte)</a:t>
            </a:r>
          </a:p>
          <a:p>
            <a:pPr marL="342900" indent="-342900">
              <a:lnSpc>
                <a:spcPct val="150000"/>
              </a:lnSpc>
              <a:buFont typeface="Wingdings" panose="05000000000000000000" pitchFamily="2" charset="2"/>
              <a:buChar char="§"/>
            </a:pPr>
            <a:r>
              <a:rPr lang="fr-FR" sz="2400" dirty="0"/>
              <a:t> Table de routage </a:t>
            </a:r>
            <a:r>
              <a:rPr lang="fr-FR" sz="2400" dirty="0" err="1"/>
              <a:t>sépararée</a:t>
            </a:r>
            <a:endParaRPr lang="fr-FR" sz="2400" dirty="0"/>
          </a:p>
          <a:p>
            <a:pPr marL="342900" indent="-342900">
              <a:lnSpc>
                <a:spcPct val="150000"/>
              </a:lnSpc>
              <a:buFont typeface="Wingdings" panose="05000000000000000000" pitchFamily="2" charset="2"/>
              <a:buChar char="§"/>
            </a:pPr>
            <a:r>
              <a:rPr lang="fr-FR" sz="2400" dirty="0"/>
              <a:t> règles </a:t>
            </a:r>
            <a:r>
              <a:rPr lang="fr-FR" sz="2400" dirty="0" err="1"/>
              <a:t>iptables</a:t>
            </a:r>
            <a:endParaRPr lang="fr-FR" sz="2400" dirty="0"/>
          </a:p>
          <a:p>
            <a:pPr marL="342900" indent="-342900">
              <a:lnSpc>
                <a:spcPct val="150000"/>
              </a:lnSpc>
              <a:buFont typeface="Wingdings" panose="05000000000000000000" pitchFamily="2" charset="2"/>
              <a:buChar char="§"/>
            </a:pPr>
            <a:r>
              <a:rPr lang="fr-FR" sz="2400" dirty="0"/>
              <a:t> socket ( </a:t>
            </a:r>
            <a:r>
              <a:rPr lang="fr-FR" sz="2400" dirty="0" err="1"/>
              <a:t>ss</a:t>
            </a:r>
            <a:r>
              <a:rPr lang="fr-FR" sz="2400" dirty="0"/>
              <a:t> , </a:t>
            </a:r>
            <a:r>
              <a:rPr lang="fr-FR" sz="2400" dirty="0" err="1"/>
              <a:t>netstat</a:t>
            </a:r>
            <a:r>
              <a:rPr lang="fr-FR" sz="2400" dirty="0"/>
              <a:t>)</a:t>
            </a:r>
          </a:p>
        </p:txBody>
      </p:sp>
    </p:spTree>
    <p:extLst>
      <p:ext uri="{BB962C8B-B14F-4D97-AF65-F5344CB8AC3E}">
        <p14:creationId xmlns:p14="http://schemas.microsoft.com/office/powerpoint/2010/main" val="292201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UTILISATION DES NAMESPACES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2F688684-F655-4520-9DD3-D04009B77541}"/>
              </a:ext>
            </a:extLst>
          </p:cNvPr>
          <p:cNvSpPr txBox="1"/>
          <p:nvPr/>
        </p:nvSpPr>
        <p:spPr>
          <a:xfrm>
            <a:off x="1653362" y="2880679"/>
            <a:ext cx="9367203" cy="1964512"/>
          </a:xfrm>
          <a:prstGeom prst="rect">
            <a:avLst/>
          </a:prstGeom>
          <a:noFill/>
        </p:spPr>
        <p:txBody>
          <a:bodyPr wrap="square">
            <a:spAutoFit/>
          </a:bodyPr>
          <a:lstStyle/>
          <a:p>
            <a:pPr>
              <a:lnSpc>
                <a:spcPct val="150000"/>
              </a:lnSpc>
            </a:pPr>
            <a:r>
              <a:rPr lang="fr-FR" sz="2800" dirty="0"/>
              <a:t>• Créés à l’aide de clone() ou </a:t>
            </a:r>
            <a:r>
              <a:rPr lang="fr-FR" sz="2800" dirty="0" err="1"/>
              <a:t>unshare</a:t>
            </a:r>
            <a:r>
              <a:rPr lang="fr-FR" sz="2800" dirty="0"/>
              <a:t>()</a:t>
            </a:r>
          </a:p>
          <a:p>
            <a:pPr>
              <a:lnSpc>
                <a:spcPct val="150000"/>
              </a:lnSpc>
            </a:pPr>
            <a:r>
              <a:rPr lang="fr-FR" sz="2800" dirty="0"/>
              <a:t>• Matérialisés par des pseudo files dans /proc/$PID/ns</a:t>
            </a:r>
          </a:p>
          <a:p>
            <a:pPr>
              <a:lnSpc>
                <a:spcPct val="150000"/>
              </a:lnSpc>
            </a:pPr>
            <a:r>
              <a:rPr lang="fr-FR" sz="2800" dirty="0"/>
              <a:t>• Fichiers dans /proc/{</a:t>
            </a:r>
            <a:r>
              <a:rPr lang="fr-FR" sz="2800" dirty="0" err="1"/>
              <a:t>pid</a:t>
            </a:r>
            <a:r>
              <a:rPr lang="fr-FR" sz="2800" dirty="0"/>
              <a:t>}/ns</a:t>
            </a:r>
          </a:p>
        </p:txBody>
      </p:sp>
    </p:spTree>
    <p:extLst>
      <p:ext uri="{BB962C8B-B14F-4D97-AF65-F5344CB8AC3E}">
        <p14:creationId xmlns:p14="http://schemas.microsoft.com/office/powerpoint/2010/main" val="3052629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CONTROL GROUPS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3A0B4BF1-083B-46ED-8075-5FBB9F38F09C}"/>
              </a:ext>
            </a:extLst>
          </p:cNvPr>
          <p:cNvSpPr txBox="1"/>
          <p:nvPr/>
        </p:nvSpPr>
        <p:spPr>
          <a:xfrm>
            <a:off x="1053715" y="1631852"/>
            <a:ext cx="11056223" cy="5030608"/>
          </a:xfrm>
          <a:prstGeom prst="rect">
            <a:avLst/>
          </a:prstGeom>
          <a:noFill/>
        </p:spPr>
        <p:txBody>
          <a:bodyPr wrap="square">
            <a:spAutoFit/>
          </a:bodyPr>
          <a:lstStyle/>
          <a:p>
            <a:endParaRPr lang="fr-FR" sz="2400" dirty="0"/>
          </a:p>
          <a:p>
            <a:pPr>
              <a:lnSpc>
                <a:spcPct val="150000"/>
              </a:lnSpc>
            </a:pPr>
            <a:r>
              <a:rPr lang="fr-FR" sz="2000" dirty="0"/>
              <a:t>• Fonctionnalité du noyau, apparue en 2008 (</a:t>
            </a:r>
            <a:r>
              <a:rPr lang="fr-FR" sz="2000"/>
              <a:t>noyau 2.6.24)</a:t>
            </a:r>
            <a:endParaRPr lang="fr-FR" sz="2000" dirty="0"/>
          </a:p>
          <a:p>
            <a:pPr>
              <a:lnSpc>
                <a:spcPct val="150000"/>
              </a:lnSpc>
            </a:pPr>
            <a:r>
              <a:rPr lang="fr-FR" sz="2000" dirty="0"/>
              <a:t>• Les </a:t>
            </a:r>
            <a:r>
              <a:rPr lang="fr-FR" sz="2000" dirty="0" err="1"/>
              <a:t>cgroups</a:t>
            </a:r>
            <a:r>
              <a:rPr lang="fr-FR" sz="2000" dirty="0"/>
              <a:t> sont des fonctionnalités du noyau qui permettent un</a:t>
            </a:r>
          </a:p>
          <a:p>
            <a:pPr>
              <a:lnSpc>
                <a:spcPct val="150000"/>
              </a:lnSpc>
            </a:pPr>
            <a:r>
              <a:rPr lang="fr-FR" sz="2000" dirty="0"/>
              <a:t>contrôle précis de l'allocation des ressources pour un seul ou un</a:t>
            </a:r>
          </a:p>
          <a:p>
            <a:pPr>
              <a:lnSpc>
                <a:spcPct val="150000"/>
              </a:lnSpc>
            </a:pPr>
            <a:r>
              <a:rPr lang="fr-FR" sz="2000" dirty="0"/>
              <a:t>groupe de processus, appelés tâches:</a:t>
            </a:r>
          </a:p>
          <a:p>
            <a:pPr lvl="1">
              <a:lnSpc>
                <a:spcPct val="150000"/>
              </a:lnSpc>
            </a:pPr>
            <a:r>
              <a:rPr lang="fr-FR" sz="2000" dirty="0"/>
              <a:t>   • allocation</a:t>
            </a:r>
          </a:p>
          <a:p>
            <a:pPr lvl="1">
              <a:lnSpc>
                <a:spcPct val="150000"/>
              </a:lnSpc>
            </a:pPr>
            <a:r>
              <a:rPr lang="fr-FR" sz="2000" dirty="0"/>
              <a:t>   • monitoring</a:t>
            </a:r>
          </a:p>
          <a:p>
            <a:pPr lvl="1">
              <a:lnSpc>
                <a:spcPct val="150000"/>
              </a:lnSpc>
            </a:pPr>
            <a:r>
              <a:rPr lang="fr-FR" sz="2000" dirty="0"/>
              <a:t>   • limite</a:t>
            </a:r>
          </a:p>
          <a:p>
            <a:pPr>
              <a:lnSpc>
                <a:spcPct val="150000"/>
              </a:lnSpc>
            </a:pPr>
            <a:r>
              <a:rPr lang="fr-FR" sz="2000" dirty="0"/>
              <a:t>• type: </a:t>
            </a:r>
            <a:r>
              <a:rPr lang="fr-FR" sz="2000" dirty="0" err="1"/>
              <a:t>cpu</a:t>
            </a:r>
            <a:r>
              <a:rPr lang="fr-FR" sz="2000" dirty="0"/>
              <a:t>, memory, network, block </a:t>
            </a:r>
            <a:r>
              <a:rPr lang="fr-FR" sz="2000" dirty="0" err="1"/>
              <a:t>io</a:t>
            </a:r>
            <a:r>
              <a:rPr lang="fr-FR" sz="2000" dirty="0"/>
              <a:t>, </a:t>
            </a:r>
            <a:r>
              <a:rPr lang="fr-FR" sz="2000" dirty="0" err="1"/>
              <a:t>device</a:t>
            </a:r>
            <a:r>
              <a:rPr lang="fr-FR" sz="2000" dirty="0"/>
              <a:t>.</a:t>
            </a:r>
          </a:p>
          <a:p>
            <a:pPr>
              <a:lnSpc>
                <a:spcPct val="150000"/>
              </a:lnSpc>
            </a:pPr>
            <a:r>
              <a:rPr lang="fr-FR" sz="2000" dirty="0"/>
              <a:t>• Dans le contexte de LXC c'est assez important, car il permet d'assigner des limites de mémoire, de temps CPU ou de E/S, que tout conteneur peut utiliser.</a:t>
            </a:r>
          </a:p>
        </p:txBody>
      </p:sp>
    </p:spTree>
    <p:extLst>
      <p:ext uri="{BB962C8B-B14F-4D97-AF65-F5344CB8AC3E}">
        <p14:creationId xmlns:p14="http://schemas.microsoft.com/office/powerpoint/2010/main" val="317238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2136000" y="221794"/>
            <a:ext cx="9367203" cy="1188720"/>
          </a:xfrm>
        </p:spPr>
        <p:txBody>
          <a:bodyPr>
            <a:normAutofit/>
          </a:bodyPr>
          <a:lstStyle/>
          <a:p>
            <a:r>
              <a:rPr lang="fr-FR" b="1" i="0" u="none" strike="noStrike" dirty="0">
                <a:effectLst/>
                <a:latin typeface="Arial" panose="020B0604020202020204" pitchFamily="34" charset="0"/>
              </a:rPr>
              <a:t>Notion de hiérarchie</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7EEFDCD0-B1C3-40CC-8A7D-C0BF09E91DD4}"/>
              </a:ext>
            </a:extLst>
          </p:cNvPr>
          <p:cNvSpPr txBox="1"/>
          <p:nvPr/>
        </p:nvSpPr>
        <p:spPr>
          <a:xfrm>
            <a:off x="2136000" y="1554480"/>
            <a:ext cx="8176846" cy="5159554"/>
          </a:xfrm>
          <a:prstGeom prst="rect">
            <a:avLst/>
          </a:prstGeom>
          <a:noFill/>
        </p:spPr>
        <p:txBody>
          <a:bodyPr wrap="square">
            <a:spAutoFit/>
          </a:bodyPr>
          <a:lstStyle/>
          <a:p>
            <a:pPr>
              <a:lnSpc>
                <a:spcPct val="200000"/>
              </a:lnSpc>
            </a:pPr>
            <a:r>
              <a:rPr lang="fr-FR" sz="2400" dirty="0"/>
              <a:t>• Chaque sous système a une hiérarchie</a:t>
            </a:r>
          </a:p>
          <a:p>
            <a:pPr>
              <a:lnSpc>
                <a:spcPct val="200000"/>
              </a:lnSpc>
            </a:pPr>
            <a:r>
              <a:rPr lang="fr-FR" sz="2400" dirty="0"/>
              <a:t>   Hiérarchies différente pour CPU, memory, block I/O, </a:t>
            </a:r>
            <a:r>
              <a:rPr lang="fr-FR" sz="2400" dirty="0" err="1"/>
              <a:t>etc</a:t>
            </a:r>
            <a:endParaRPr lang="fr-FR" sz="2400" dirty="0"/>
          </a:p>
          <a:p>
            <a:pPr>
              <a:lnSpc>
                <a:spcPct val="200000"/>
              </a:lnSpc>
            </a:pPr>
            <a:r>
              <a:rPr lang="fr-FR" sz="2400" dirty="0"/>
              <a:t>• Hiérarchies indépendantes</a:t>
            </a:r>
          </a:p>
          <a:p>
            <a:pPr>
              <a:lnSpc>
                <a:spcPct val="200000"/>
              </a:lnSpc>
            </a:pPr>
            <a:r>
              <a:rPr lang="fr-FR" sz="2400" dirty="0"/>
              <a:t>    Les arbres pour MEMORY et CPU sont différents</a:t>
            </a:r>
          </a:p>
          <a:p>
            <a:pPr>
              <a:lnSpc>
                <a:spcPct val="200000"/>
              </a:lnSpc>
            </a:pPr>
            <a:r>
              <a:rPr lang="fr-FR" sz="2400" dirty="0"/>
              <a:t>• Chaque processus est dans un </a:t>
            </a:r>
            <a:r>
              <a:rPr lang="fr-FR" sz="2400" dirty="0" err="1"/>
              <a:t>noeud</a:t>
            </a:r>
            <a:r>
              <a:rPr lang="fr-FR" sz="2400" dirty="0"/>
              <a:t> de chaque hiérarchie</a:t>
            </a:r>
          </a:p>
          <a:p>
            <a:pPr>
              <a:lnSpc>
                <a:spcPct val="200000"/>
              </a:lnSpc>
            </a:pPr>
            <a:r>
              <a:rPr lang="fr-FR" sz="2400" dirty="0"/>
              <a:t>• Chaque hiérarchie part d’une racine</a:t>
            </a:r>
          </a:p>
          <a:p>
            <a:pPr>
              <a:lnSpc>
                <a:spcPct val="200000"/>
              </a:lnSpc>
            </a:pPr>
            <a:r>
              <a:rPr lang="fr-FR" sz="2400" dirty="0"/>
              <a:t>• A l’origine chaque processus part de la racine</a:t>
            </a:r>
          </a:p>
        </p:txBody>
      </p:sp>
    </p:spTree>
    <p:extLst>
      <p:ext uri="{BB962C8B-B14F-4D97-AF65-F5344CB8AC3E}">
        <p14:creationId xmlns:p14="http://schemas.microsoft.com/office/powerpoint/2010/main" val="2642933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266817" y="548640"/>
            <a:ext cx="4175291" cy="5431536"/>
          </a:xfrm>
        </p:spPr>
        <p:txBody>
          <a:bodyPr vert="horz" lIns="91440" tIns="45720" rIns="91440" bIns="45720" rtlCol="0" anchor="ctr">
            <a:normAutofit/>
          </a:bodyPr>
          <a:lstStyle/>
          <a:p>
            <a:r>
              <a:rPr lang="en-US" sz="5400" b="1" kern="1200" dirty="0">
                <a:solidFill>
                  <a:schemeClr val="tx1"/>
                </a:solidFill>
                <a:latin typeface="+mj-lt"/>
                <a:ea typeface="+mj-ea"/>
                <a:cs typeface="+mj-cs"/>
              </a:rPr>
              <a:t>Containers, </a:t>
            </a:r>
            <a:r>
              <a:rPr lang="en-US" sz="5400" b="1" kern="1200" dirty="0" err="1">
                <a:solidFill>
                  <a:schemeClr val="tx1"/>
                </a:solidFill>
                <a:latin typeface="+mj-lt"/>
                <a:ea typeface="+mj-ea"/>
                <a:cs typeface="+mj-cs"/>
              </a:rPr>
              <a:t>enjeux</a:t>
            </a:r>
            <a:r>
              <a:rPr lang="en-US" sz="5400" b="1" kern="1200" dirty="0">
                <a:solidFill>
                  <a:schemeClr val="tx1"/>
                </a:solidFill>
                <a:latin typeface="+mj-lt"/>
                <a:ea typeface="+mj-ea"/>
                <a:cs typeface="+mj-cs"/>
              </a:rPr>
              <a:t>, usages et solutions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75D53A-24EA-4E72-938D-A0D042C3F601}"/>
              </a:ext>
            </a:extLst>
          </p:cNvPr>
          <p:cNvSpPr/>
          <p:nvPr/>
        </p:nvSpPr>
        <p:spPr>
          <a:xfrm>
            <a:off x="4956048" y="552090"/>
            <a:ext cx="6969135" cy="5919047"/>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200" dirty="0"/>
              <a:t>Un État de </a:t>
            </a:r>
            <a:r>
              <a:rPr lang="en-US" sz="2200" dirty="0" err="1"/>
              <a:t>l’art</a:t>
            </a:r>
            <a:r>
              <a:rPr lang="en-US" sz="2200" dirty="0"/>
              <a:t> des solutions </a:t>
            </a:r>
            <a:r>
              <a:rPr lang="en-US" sz="2200" dirty="0" err="1"/>
              <a:t>d’orchestration</a:t>
            </a:r>
            <a:r>
              <a:rPr lang="en-US" sz="2200" dirty="0"/>
              <a:t> de containers et de </a:t>
            </a:r>
            <a:r>
              <a:rPr lang="en-US" sz="2200" dirty="0" err="1"/>
              <a:t>leur</a:t>
            </a:r>
            <a:r>
              <a:rPr lang="en-US" sz="2200" dirty="0"/>
              <a:t> </a:t>
            </a:r>
            <a:r>
              <a:rPr lang="en-US" sz="2200" dirty="0" err="1"/>
              <a:t>écosystème</a:t>
            </a:r>
            <a:r>
              <a:rPr lang="en-US" sz="2200" dirty="0"/>
              <a:t> pour </a:t>
            </a:r>
            <a:r>
              <a:rPr lang="en-US" sz="2200" dirty="0" err="1"/>
              <a:t>mettre</a:t>
            </a:r>
            <a:r>
              <a:rPr lang="en-US" sz="2200" dirty="0"/>
              <a:t> </a:t>
            </a:r>
            <a:r>
              <a:rPr lang="en-US" sz="2200" dirty="0" err="1"/>
              <a:t>en</a:t>
            </a:r>
            <a:r>
              <a:rPr lang="en-US" sz="2200" dirty="0"/>
              <a:t> </a:t>
            </a:r>
            <a:r>
              <a:rPr lang="en-US" sz="2200" dirty="0" err="1"/>
              <a:t>œuvre</a:t>
            </a:r>
            <a:r>
              <a:rPr lang="en-US" sz="2200" dirty="0"/>
              <a:t> </a:t>
            </a:r>
            <a:r>
              <a:rPr lang="en-US" sz="2200" dirty="0" err="1"/>
              <a:t>une</a:t>
            </a:r>
            <a:r>
              <a:rPr lang="en-US" sz="2200" dirty="0"/>
              <a:t> </a:t>
            </a:r>
            <a:r>
              <a:rPr lang="en-US" sz="2200" dirty="0" err="1"/>
              <a:t>plateforme</a:t>
            </a:r>
            <a:r>
              <a:rPr lang="en-US" sz="2200" dirty="0"/>
              <a:t> de type CaaS (Container as a Service).</a:t>
            </a:r>
          </a:p>
          <a:p>
            <a:pPr indent="-228600" algn="just">
              <a:lnSpc>
                <a:spcPct val="90000"/>
              </a:lnSpc>
              <a:spcAft>
                <a:spcPts val="600"/>
              </a:spcAft>
              <a:buFont typeface="Arial" panose="020B0604020202020204" pitchFamily="34" charset="0"/>
              <a:buChar char="•"/>
            </a:pPr>
            <a:endParaRPr lang="en-US" sz="2200" dirty="0"/>
          </a:p>
          <a:p>
            <a:pPr indent="-228600" algn="just">
              <a:lnSpc>
                <a:spcPct val="90000"/>
              </a:lnSpc>
              <a:spcAft>
                <a:spcPts val="600"/>
              </a:spcAft>
              <a:buFont typeface="Arial" panose="020B0604020202020204" pitchFamily="34" charset="0"/>
              <a:buChar char="•"/>
            </a:pPr>
            <a:r>
              <a:rPr lang="en-US" sz="2200" dirty="0"/>
              <a:t>Il </a:t>
            </a:r>
            <a:r>
              <a:rPr lang="en-US" sz="2200" dirty="0" err="1"/>
              <a:t>apporte</a:t>
            </a:r>
            <a:r>
              <a:rPr lang="en-US" sz="2200" dirty="0"/>
              <a:t> des </a:t>
            </a:r>
            <a:r>
              <a:rPr lang="en-US" sz="2200" dirty="0" err="1"/>
              <a:t>réponses</a:t>
            </a:r>
            <a:r>
              <a:rPr lang="en-US" sz="2200" dirty="0"/>
              <a:t> sur le </a:t>
            </a:r>
            <a:r>
              <a:rPr lang="en-US" sz="2200" dirty="0" err="1"/>
              <a:t>fonctionnement</a:t>
            </a:r>
            <a:r>
              <a:rPr lang="en-US" sz="2200" dirty="0"/>
              <a:t>, la mise </a:t>
            </a:r>
            <a:r>
              <a:rPr lang="en-US" sz="2200" dirty="0" err="1"/>
              <a:t>en</a:t>
            </a:r>
            <a:r>
              <a:rPr lang="en-US" sz="2200" dirty="0"/>
              <a:t> place </a:t>
            </a:r>
            <a:r>
              <a:rPr lang="en-US" sz="2200" dirty="0" err="1"/>
              <a:t>ou</a:t>
            </a:r>
            <a:r>
              <a:rPr lang="en-US" sz="2200" dirty="0"/>
              <a:t> </a:t>
            </a:r>
            <a:r>
              <a:rPr lang="en-US" sz="2200" dirty="0" err="1"/>
              <a:t>l’utilisation</a:t>
            </a:r>
            <a:r>
              <a:rPr lang="en-US" sz="2200" dirty="0"/>
              <a:t> de </a:t>
            </a:r>
            <a:r>
              <a:rPr lang="en-US" sz="2200" dirty="0" err="1"/>
              <a:t>containeurs</a:t>
            </a:r>
            <a:r>
              <a:rPr lang="en-US" sz="2200" dirty="0"/>
              <a:t> dans </a:t>
            </a:r>
            <a:r>
              <a:rPr lang="en-US" sz="2200" dirty="0" err="1"/>
              <a:t>une</a:t>
            </a:r>
            <a:r>
              <a:rPr lang="en-US" sz="2200" dirty="0"/>
              <a:t> </a:t>
            </a:r>
            <a:r>
              <a:rPr lang="en-US" sz="2200" dirty="0" err="1"/>
              <a:t>organisation</a:t>
            </a:r>
            <a:r>
              <a:rPr lang="en-US" sz="2200" dirty="0"/>
              <a:t> et </a:t>
            </a:r>
            <a:r>
              <a:rPr lang="en-US" sz="2200" dirty="0" err="1"/>
              <a:t>apporte</a:t>
            </a:r>
            <a:r>
              <a:rPr lang="en-US" sz="2200" dirty="0"/>
              <a:t> des conseils pour </a:t>
            </a:r>
            <a:r>
              <a:rPr lang="en-US" sz="2200" dirty="0" err="1"/>
              <a:t>leur</a:t>
            </a:r>
            <a:r>
              <a:rPr lang="en-US" sz="2200" dirty="0"/>
              <a:t> usage.</a:t>
            </a:r>
          </a:p>
          <a:p>
            <a:pPr indent="-228600" algn="just">
              <a:lnSpc>
                <a:spcPct val="90000"/>
              </a:lnSpc>
              <a:spcAft>
                <a:spcPts val="600"/>
              </a:spcAft>
              <a:buFont typeface="Arial" panose="020B0604020202020204" pitchFamily="34" charset="0"/>
              <a:buChar char="•"/>
            </a:pPr>
            <a:endParaRPr lang="en-US" sz="2200" dirty="0"/>
          </a:p>
          <a:p>
            <a:pPr algn="just">
              <a:lnSpc>
                <a:spcPct val="90000"/>
              </a:lnSpc>
              <a:spcAft>
                <a:spcPts val="600"/>
              </a:spcAft>
            </a:pPr>
            <a:r>
              <a:rPr lang="en-US" sz="2200" b="1" dirty="0"/>
              <a:t>Participants:</a:t>
            </a:r>
          </a:p>
          <a:p>
            <a:pPr indent="-228600" algn="just">
              <a:lnSpc>
                <a:spcPct val="90000"/>
              </a:lnSpc>
              <a:spcAft>
                <a:spcPts val="600"/>
              </a:spcAft>
              <a:buFont typeface="Arial" panose="020B0604020202020204" pitchFamily="34" charset="0"/>
              <a:buChar char="•"/>
            </a:pPr>
            <a:endParaRPr lang="en-US" sz="2200" b="1" dirty="0"/>
          </a:p>
          <a:p>
            <a:pPr indent="-228600" algn="just">
              <a:lnSpc>
                <a:spcPct val="90000"/>
              </a:lnSpc>
              <a:spcAft>
                <a:spcPts val="600"/>
              </a:spcAft>
              <a:buFont typeface="Arial" panose="020B0604020202020204" pitchFamily="34" charset="0"/>
              <a:buChar char="•"/>
            </a:pPr>
            <a:r>
              <a:rPr lang="en-US" sz="2200" dirty="0" err="1"/>
              <a:t>Architectes</a:t>
            </a:r>
            <a:r>
              <a:rPr lang="en-US" sz="2200" dirty="0"/>
              <a:t>, </a:t>
            </a:r>
            <a:r>
              <a:rPr lang="en-US" sz="2200" dirty="0" err="1"/>
              <a:t>responsables</a:t>
            </a:r>
            <a:r>
              <a:rPr lang="en-US" sz="2200" dirty="0"/>
              <a:t> des infrastructures IT, chefs de </a:t>
            </a:r>
            <a:r>
              <a:rPr lang="en-US" sz="2200" dirty="0" err="1"/>
              <a:t>projet</a:t>
            </a:r>
            <a:r>
              <a:rPr lang="en-US" sz="2200" dirty="0"/>
              <a:t>, </a:t>
            </a:r>
            <a:r>
              <a:rPr lang="en-US" sz="2200" dirty="0" err="1"/>
              <a:t>administrateurs</a:t>
            </a:r>
            <a:r>
              <a:rPr lang="en-US" sz="2200" dirty="0"/>
              <a:t> </a:t>
            </a:r>
            <a:r>
              <a:rPr lang="en-US" sz="2200" dirty="0" err="1"/>
              <a:t>système</a:t>
            </a:r>
            <a:r>
              <a:rPr lang="en-US" sz="2200" dirty="0"/>
              <a:t> et/</a:t>
            </a:r>
            <a:r>
              <a:rPr lang="en-US" sz="2200" dirty="0" err="1"/>
              <a:t>ou</a:t>
            </a:r>
            <a:r>
              <a:rPr lang="en-US" sz="2200" dirty="0"/>
              <a:t> </a:t>
            </a:r>
            <a:r>
              <a:rPr lang="en-US" sz="2200" dirty="0" err="1"/>
              <a:t>réseau</a:t>
            </a:r>
            <a:r>
              <a:rPr lang="en-US" sz="2200" dirty="0"/>
              <a:t> </a:t>
            </a:r>
            <a:r>
              <a:rPr lang="en-US" sz="2200" dirty="0" err="1"/>
              <a:t>ou</a:t>
            </a:r>
            <a:r>
              <a:rPr lang="en-US" sz="2200" dirty="0"/>
              <a:t> </a:t>
            </a:r>
            <a:r>
              <a:rPr lang="en-US" sz="2200" dirty="0" err="1"/>
              <a:t>développeurs</a:t>
            </a:r>
            <a:r>
              <a:rPr lang="en-US" sz="2200" dirty="0"/>
              <a:t>.</a:t>
            </a:r>
          </a:p>
        </p:txBody>
      </p:sp>
    </p:spTree>
    <p:extLst>
      <p:ext uri="{BB962C8B-B14F-4D97-AF65-F5344CB8AC3E}">
        <p14:creationId xmlns:p14="http://schemas.microsoft.com/office/powerpoint/2010/main" val="3099506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CGROUPS : CONTROL CROUPS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6152C3-71B6-4EA4-AE0C-76B1BD9F7F38}"/>
              </a:ext>
            </a:extLst>
          </p:cNvPr>
          <p:cNvPicPr>
            <a:picLocks noChangeAspect="1"/>
          </p:cNvPicPr>
          <p:nvPr/>
        </p:nvPicPr>
        <p:blipFill>
          <a:blip r:embed="rId3"/>
          <a:stretch>
            <a:fillRect/>
          </a:stretch>
        </p:blipFill>
        <p:spPr>
          <a:xfrm>
            <a:off x="3095256" y="3023281"/>
            <a:ext cx="6996342" cy="1008960"/>
          </a:xfrm>
          <a:prstGeom prst="rect">
            <a:avLst/>
          </a:prstGeom>
        </p:spPr>
      </p:pic>
      <p:sp>
        <p:nvSpPr>
          <p:cNvPr id="9" name="TextBox 8">
            <a:extLst>
              <a:ext uri="{FF2B5EF4-FFF2-40B4-BE49-F238E27FC236}">
                <a16:creationId xmlns:a16="http://schemas.microsoft.com/office/drawing/2014/main" id="{FDDF2B44-D3E4-4F71-A06D-10E830521DB2}"/>
              </a:ext>
            </a:extLst>
          </p:cNvPr>
          <p:cNvSpPr txBox="1"/>
          <p:nvPr/>
        </p:nvSpPr>
        <p:spPr>
          <a:xfrm>
            <a:off x="1097280" y="1816800"/>
            <a:ext cx="11094719" cy="1055545"/>
          </a:xfrm>
          <a:prstGeom prst="rect">
            <a:avLst/>
          </a:prstGeom>
          <a:noFill/>
        </p:spPr>
        <p:txBody>
          <a:bodyPr wrap="square">
            <a:spAutoFit/>
          </a:bodyPr>
          <a:lstStyle/>
          <a:p>
            <a:pPr>
              <a:lnSpc>
                <a:spcPct val="150000"/>
              </a:lnSpc>
            </a:pPr>
            <a:r>
              <a:rPr lang="fr-FR" sz="2200" dirty="0"/>
              <a:t>• Limites possibles: sur la mémoire physique, du noyau et totale</a:t>
            </a:r>
          </a:p>
          <a:p>
            <a:pPr>
              <a:lnSpc>
                <a:spcPct val="150000"/>
              </a:lnSpc>
            </a:pPr>
            <a:r>
              <a:rPr lang="fr-FR" sz="2200" dirty="0"/>
              <a:t>• Limites soft/hard: Surveillance de l’utilisation des ressources. Notifications OOM possibles</a:t>
            </a:r>
          </a:p>
        </p:txBody>
      </p:sp>
      <p:graphicFrame>
        <p:nvGraphicFramePr>
          <p:cNvPr id="6" name="Table 6">
            <a:extLst>
              <a:ext uri="{FF2B5EF4-FFF2-40B4-BE49-F238E27FC236}">
                <a16:creationId xmlns:a16="http://schemas.microsoft.com/office/drawing/2014/main" id="{E826B249-1135-4DB3-BC9C-F12E3E32FD44}"/>
              </a:ext>
            </a:extLst>
          </p:cNvPr>
          <p:cNvGraphicFramePr>
            <a:graphicFrameLocks noGrp="1"/>
          </p:cNvGraphicFramePr>
          <p:nvPr>
            <p:extLst>
              <p:ext uri="{D42A27DB-BD31-4B8C-83A1-F6EECF244321}">
                <p14:modId xmlns:p14="http://schemas.microsoft.com/office/powerpoint/2010/main" val="4217131359"/>
              </p:ext>
            </p:extLst>
          </p:nvPr>
        </p:nvGraphicFramePr>
        <p:xfrm>
          <a:off x="355852" y="4392667"/>
          <a:ext cx="11094719" cy="2201594"/>
        </p:xfrm>
        <a:graphic>
          <a:graphicData uri="http://schemas.openxmlformats.org/drawingml/2006/table">
            <a:tbl>
              <a:tblPr firstRow="1" bandRow="1">
                <a:tableStyleId>{00A15C55-8517-42AA-B614-E9B94910E393}</a:tableStyleId>
              </a:tblPr>
              <a:tblGrid>
                <a:gridCol w="5552579">
                  <a:extLst>
                    <a:ext uri="{9D8B030D-6E8A-4147-A177-3AD203B41FA5}">
                      <a16:colId xmlns:a16="http://schemas.microsoft.com/office/drawing/2014/main" val="2578542686"/>
                    </a:ext>
                  </a:extLst>
                </a:gridCol>
                <a:gridCol w="5542140">
                  <a:extLst>
                    <a:ext uri="{9D8B030D-6E8A-4147-A177-3AD203B41FA5}">
                      <a16:colId xmlns:a16="http://schemas.microsoft.com/office/drawing/2014/main" val="3514923323"/>
                    </a:ext>
                  </a:extLst>
                </a:gridCol>
              </a:tblGrid>
              <a:tr h="1012874">
                <a:tc>
                  <a:txBody>
                    <a:bodyPr/>
                    <a:lstStyle/>
                    <a:p>
                      <a:r>
                        <a:rPr lang="fr-FR" b="1" dirty="0">
                          <a:solidFill>
                            <a:schemeClr val="tx1"/>
                          </a:solidFill>
                        </a:rPr>
                        <a:t>Limitation des ressources des groupes </a:t>
                      </a:r>
                      <a:r>
                        <a:rPr lang="fr-FR" b="0" dirty="0">
                          <a:solidFill>
                            <a:schemeClr val="tx1"/>
                          </a:solidFill>
                        </a:rPr>
                        <a:t>peuvent être</a:t>
                      </a:r>
                    </a:p>
                    <a:p>
                      <a:r>
                        <a:rPr lang="fr-FR" b="0" dirty="0">
                          <a:solidFill>
                            <a:schemeClr val="tx1"/>
                          </a:solidFill>
                        </a:rPr>
                        <a:t>mis en place afin de ne pas dépasser une limite de mémoire.</a:t>
                      </a:r>
                    </a:p>
                  </a:txBody>
                  <a:tcPr/>
                </a:tc>
                <a:tc>
                  <a:txBody>
                    <a:bodyPr/>
                    <a:lstStyle/>
                    <a:p>
                      <a:r>
                        <a:rPr lang="fr-FR" b="1" dirty="0">
                          <a:solidFill>
                            <a:schemeClr val="tx1"/>
                          </a:solidFill>
                        </a:rPr>
                        <a:t>Priorisation</a:t>
                      </a:r>
                      <a:r>
                        <a:rPr lang="fr-FR" b="0" dirty="0">
                          <a:solidFill>
                            <a:schemeClr val="tx1"/>
                          </a:solidFill>
                        </a:rPr>
                        <a:t>: certains groupes peuvent obtenir une plus grande part de ressources processeur ou de bande passante d'entrée sortie.</a:t>
                      </a:r>
                    </a:p>
                  </a:txBody>
                  <a:tcPr/>
                </a:tc>
                <a:extLst>
                  <a:ext uri="{0D108BD9-81ED-4DB2-BD59-A6C34878D82A}">
                    <a16:rowId xmlns:a16="http://schemas.microsoft.com/office/drawing/2014/main" val="3571153054"/>
                  </a:ext>
                </a:extLst>
              </a:tr>
              <a:tr h="810663">
                <a:tc>
                  <a:txBody>
                    <a:bodyPr/>
                    <a:lstStyle/>
                    <a:p>
                      <a:r>
                        <a:rPr lang="fr-FR" b="1" dirty="0"/>
                        <a:t>Comptabilité</a:t>
                      </a:r>
                      <a:r>
                        <a:rPr lang="fr-FR" dirty="0"/>
                        <a:t>: permet de mesurer la quantité de ressources consommées par certains systèmes, en vue de leur facturation par exemple</a:t>
                      </a:r>
                    </a:p>
                    <a:p>
                      <a:endParaRPr lang="fr-FR" dirty="0"/>
                    </a:p>
                  </a:txBody>
                  <a:tcPr/>
                </a:tc>
                <a:tc>
                  <a:txBody>
                    <a:bodyPr/>
                    <a:lstStyle/>
                    <a:p>
                      <a:r>
                        <a:rPr lang="fr-FR" b="1" dirty="0"/>
                        <a:t>Isolation</a:t>
                      </a:r>
                      <a:r>
                        <a:rPr lang="fr-FR" dirty="0"/>
                        <a:t>: séparation par espace de nommage pour les groupes, afin qu'ils ne puissent pas voir les processus des autres, leurs connexions réseaux ou leurs fichiers</a:t>
                      </a:r>
                    </a:p>
                  </a:txBody>
                  <a:tcPr/>
                </a:tc>
                <a:extLst>
                  <a:ext uri="{0D108BD9-81ED-4DB2-BD59-A6C34878D82A}">
                    <a16:rowId xmlns:a16="http://schemas.microsoft.com/office/drawing/2014/main" val="4195152045"/>
                  </a:ext>
                </a:extLst>
              </a:tr>
            </a:tbl>
          </a:graphicData>
        </a:graphic>
      </p:graphicFrame>
    </p:spTree>
    <p:extLst>
      <p:ext uri="{BB962C8B-B14F-4D97-AF65-F5344CB8AC3E}">
        <p14:creationId xmlns:p14="http://schemas.microsoft.com/office/powerpoint/2010/main" val="2051024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SUBTILITÉS CGROUPS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3E69EF8-7181-42FB-9181-5C381E33E680}"/>
              </a:ext>
            </a:extLst>
          </p:cNvPr>
          <p:cNvSpPr txBox="1"/>
          <p:nvPr/>
        </p:nvSpPr>
        <p:spPr>
          <a:xfrm>
            <a:off x="971655" y="2279151"/>
            <a:ext cx="11220344" cy="4420890"/>
          </a:xfrm>
          <a:prstGeom prst="rect">
            <a:avLst/>
          </a:prstGeom>
          <a:noFill/>
        </p:spPr>
        <p:txBody>
          <a:bodyPr wrap="square">
            <a:spAutoFit/>
          </a:bodyPr>
          <a:lstStyle/>
          <a:p>
            <a:pPr>
              <a:lnSpc>
                <a:spcPct val="200000"/>
              </a:lnSpc>
            </a:pPr>
            <a:r>
              <a:rPr lang="fr-FR" sz="2400" dirty="0"/>
              <a:t>• </a:t>
            </a:r>
            <a:r>
              <a:rPr lang="fr-FR" sz="2400" dirty="0" err="1"/>
              <a:t>Pid</a:t>
            </a:r>
            <a:r>
              <a:rPr lang="fr-FR" sz="2400" dirty="0"/>
              <a:t> 1 est placé à la racine de chaque hiérarchie</a:t>
            </a:r>
          </a:p>
          <a:p>
            <a:pPr>
              <a:lnSpc>
                <a:spcPct val="200000"/>
              </a:lnSpc>
            </a:pPr>
            <a:r>
              <a:rPr lang="fr-FR" sz="2400" dirty="0"/>
              <a:t>• Les nouveaux processus sont démarrés dans le groupe de leur parent</a:t>
            </a:r>
          </a:p>
          <a:p>
            <a:pPr>
              <a:lnSpc>
                <a:spcPct val="200000"/>
              </a:lnSpc>
            </a:pPr>
            <a:r>
              <a:rPr lang="fr-FR" sz="2400" dirty="0"/>
              <a:t>• Les groupes sont matérialisés par des pseudos systèmes de fichiers</a:t>
            </a:r>
          </a:p>
          <a:p>
            <a:pPr>
              <a:lnSpc>
                <a:spcPct val="200000"/>
              </a:lnSpc>
            </a:pPr>
            <a:r>
              <a:rPr lang="fr-FR" sz="2400" dirty="0"/>
              <a:t>      • généralement montés dans /</a:t>
            </a:r>
            <a:r>
              <a:rPr lang="fr-FR" sz="2400" dirty="0" err="1"/>
              <a:t>sys</a:t>
            </a:r>
            <a:r>
              <a:rPr lang="fr-FR" sz="2400" dirty="0"/>
              <a:t>/</a:t>
            </a:r>
            <a:r>
              <a:rPr lang="fr-FR" sz="2400" dirty="0" err="1"/>
              <a:t>fs</a:t>
            </a:r>
            <a:r>
              <a:rPr lang="fr-FR" sz="2400" dirty="0"/>
              <a:t>/</a:t>
            </a:r>
            <a:r>
              <a:rPr lang="fr-FR" sz="2400" dirty="0" err="1"/>
              <a:t>cgroup</a:t>
            </a:r>
            <a:endParaRPr lang="fr-FR" sz="2400" dirty="0"/>
          </a:p>
          <a:p>
            <a:pPr>
              <a:lnSpc>
                <a:spcPct val="200000"/>
              </a:lnSpc>
            </a:pPr>
            <a:r>
              <a:rPr lang="fr-FR" sz="2400" dirty="0"/>
              <a:t>• Les groupes sont créés dans ces pseudos systèmes de fichiers</a:t>
            </a:r>
          </a:p>
          <a:p>
            <a:pPr>
              <a:lnSpc>
                <a:spcPct val="200000"/>
              </a:lnSpc>
            </a:pPr>
            <a:r>
              <a:rPr lang="fr-FR" sz="2400" dirty="0"/>
              <a:t>     </a:t>
            </a:r>
            <a:r>
              <a:rPr lang="fr-FR" sz="2400" dirty="0" err="1"/>
              <a:t>mkdir</a:t>
            </a:r>
            <a:r>
              <a:rPr lang="fr-FR" sz="2400" dirty="0"/>
              <a:t> /</a:t>
            </a:r>
            <a:r>
              <a:rPr lang="fr-FR" sz="2400" dirty="0" err="1"/>
              <a:t>sys</a:t>
            </a:r>
            <a:r>
              <a:rPr lang="fr-FR" sz="2400" dirty="0"/>
              <a:t>/ </a:t>
            </a:r>
            <a:r>
              <a:rPr lang="fr-FR" sz="2400" dirty="0" err="1"/>
              <a:t>cgroup</a:t>
            </a:r>
            <a:r>
              <a:rPr lang="fr-FR" sz="2400" dirty="0"/>
              <a:t> / </a:t>
            </a:r>
            <a:r>
              <a:rPr lang="fr-FR" sz="2400" dirty="0" err="1"/>
              <a:t>somegroup</a:t>
            </a:r>
            <a:r>
              <a:rPr lang="fr-FR" sz="2400" dirty="0"/>
              <a:t> /</a:t>
            </a:r>
            <a:r>
              <a:rPr lang="fr-FR" sz="2400" dirty="0" err="1"/>
              <a:t>subgroup</a:t>
            </a:r>
            <a:endParaRPr lang="fr-FR" sz="2400" dirty="0"/>
          </a:p>
        </p:txBody>
      </p:sp>
    </p:spTree>
    <p:extLst>
      <p:ext uri="{BB962C8B-B14F-4D97-AF65-F5344CB8AC3E}">
        <p14:creationId xmlns:p14="http://schemas.microsoft.com/office/powerpoint/2010/main" val="391970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653363" y="365760"/>
            <a:ext cx="9367203" cy="1188720"/>
          </a:xfrm>
        </p:spPr>
        <p:txBody>
          <a:bodyPr>
            <a:normAutofit/>
          </a:bodyPr>
          <a:lstStyle/>
          <a:p>
            <a:r>
              <a:rPr lang="fr-FR" b="1" i="0" u="none" strike="noStrike" dirty="0">
                <a:effectLst/>
                <a:latin typeface="Arial" panose="020B0604020202020204" pitchFamily="34" charset="0"/>
              </a:rPr>
              <a:t>COPY ON WRITE</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ED63855F-B1A2-4939-A166-4F77FD60BFA0}"/>
              </a:ext>
            </a:extLst>
          </p:cNvPr>
          <p:cNvSpPr txBox="1"/>
          <p:nvPr/>
        </p:nvSpPr>
        <p:spPr>
          <a:xfrm>
            <a:off x="1106801" y="2322794"/>
            <a:ext cx="10950051" cy="4467057"/>
          </a:xfrm>
          <a:prstGeom prst="rect">
            <a:avLst/>
          </a:prstGeom>
          <a:noFill/>
        </p:spPr>
        <p:txBody>
          <a:bodyPr wrap="square">
            <a:spAutoFit/>
          </a:bodyPr>
          <a:lstStyle/>
          <a:p>
            <a:pPr>
              <a:lnSpc>
                <a:spcPct val="150000"/>
              </a:lnSpc>
            </a:pPr>
            <a:r>
              <a:rPr lang="fr-FR" sz="2400" dirty="0"/>
              <a:t>• Si de multiples entités ont besoin de la même ressource, plutôt que de leur donner une copie, on leur donne un pointeur vers celle ci</a:t>
            </a:r>
          </a:p>
          <a:p>
            <a:pPr>
              <a:lnSpc>
                <a:spcPct val="150000"/>
              </a:lnSpc>
            </a:pPr>
            <a:r>
              <a:rPr lang="fr-FR" sz="2400" dirty="0"/>
              <a:t>• Réduit l’usage disque et le temps de création</a:t>
            </a:r>
          </a:p>
          <a:p>
            <a:pPr>
              <a:lnSpc>
                <a:spcPct val="150000"/>
              </a:lnSpc>
            </a:pPr>
            <a:r>
              <a:rPr lang="fr-FR" sz="2400" dirty="0"/>
              <a:t>• Plusieurs options disponibles</a:t>
            </a:r>
          </a:p>
          <a:p>
            <a:pPr>
              <a:lnSpc>
                <a:spcPct val="150000"/>
              </a:lnSpc>
            </a:pPr>
            <a:r>
              <a:rPr lang="fr-FR" sz="2400" dirty="0"/>
              <a:t>    • </a:t>
            </a:r>
            <a:r>
              <a:rPr lang="fr-FR" sz="2400" dirty="0" err="1"/>
              <a:t>device</a:t>
            </a:r>
            <a:r>
              <a:rPr lang="fr-FR" sz="2400" dirty="0"/>
              <a:t> mapper (niveau fichier)</a:t>
            </a:r>
          </a:p>
          <a:p>
            <a:pPr>
              <a:lnSpc>
                <a:spcPct val="150000"/>
              </a:lnSpc>
            </a:pPr>
            <a:r>
              <a:rPr lang="fr-FR" sz="2400" dirty="0"/>
              <a:t>    • </a:t>
            </a:r>
            <a:r>
              <a:rPr lang="fr-FR" sz="2400" dirty="0" err="1"/>
              <a:t>btrfs</a:t>
            </a:r>
            <a:r>
              <a:rPr lang="fr-FR" sz="2400" dirty="0"/>
              <a:t> </a:t>
            </a:r>
            <a:r>
              <a:rPr lang="fr-FR" sz="2400" dirty="0" err="1"/>
              <a:t>zfs</a:t>
            </a:r>
            <a:r>
              <a:rPr lang="fr-FR" sz="2400" dirty="0"/>
              <a:t> (niveau </a:t>
            </a:r>
            <a:r>
              <a:rPr lang="fr-FR" sz="2400" dirty="0" err="1"/>
              <a:t>fs</a:t>
            </a:r>
            <a:r>
              <a:rPr lang="fr-FR" sz="2400" dirty="0"/>
              <a:t>)</a:t>
            </a:r>
          </a:p>
          <a:p>
            <a:pPr>
              <a:lnSpc>
                <a:spcPct val="150000"/>
              </a:lnSpc>
            </a:pPr>
            <a:r>
              <a:rPr lang="fr-FR" sz="2400" dirty="0"/>
              <a:t>    • </a:t>
            </a:r>
            <a:r>
              <a:rPr lang="fr-FR" sz="2400" dirty="0" err="1"/>
              <a:t>aufs</a:t>
            </a:r>
            <a:r>
              <a:rPr lang="fr-FR" sz="2400" dirty="0"/>
              <a:t>, overlay (niveau fichiers)</a:t>
            </a:r>
          </a:p>
          <a:p>
            <a:pPr>
              <a:lnSpc>
                <a:spcPct val="150000"/>
              </a:lnSpc>
            </a:pPr>
            <a:r>
              <a:rPr lang="fr-FR" sz="2400" dirty="0"/>
              <a:t>• Le type de stockage surveille les modifications</a:t>
            </a:r>
          </a:p>
        </p:txBody>
      </p:sp>
    </p:spTree>
    <p:extLst>
      <p:ext uri="{BB962C8B-B14F-4D97-AF65-F5344CB8AC3E}">
        <p14:creationId xmlns:p14="http://schemas.microsoft.com/office/powerpoint/2010/main" val="2411232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LXC</a:t>
            </a:r>
          </a:p>
        </p:txBody>
      </p:sp>
      <p:pic>
        <p:nvPicPr>
          <p:cNvPr id="11" name="Picture 10">
            <a:extLst>
              <a:ext uri="{FF2B5EF4-FFF2-40B4-BE49-F238E27FC236}">
                <a16:creationId xmlns:a16="http://schemas.microsoft.com/office/drawing/2014/main" id="{177F4CAF-20FC-45A6-BA18-FBF7C044B4B6}"/>
              </a:ext>
            </a:extLst>
          </p:cNvPr>
          <p:cNvPicPr>
            <a:picLocks noChangeAspect="1"/>
          </p:cNvPicPr>
          <p:nvPr/>
        </p:nvPicPr>
        <p:blipFill>
          <a:blip r:embed="rId2"/>
          <a:stretch>
            <a:fillRect/>
          </a:stretch>
        </p:blipFill>
        <p:spPr>
          <a:xfrm>
            <a:off x="864809" y="1675227"/>
            <a:ext cx="10462381" cy="4394199"/>
          </a:xfrm>
          <a:prstGeom prst="rect">
            <a:avLst/>
          </a:prstGeom>
        </p:spPr>
      </p:pic>
    </p:spTree>
    <p:extLst>
      <p:ext uri="{BB962C8B-B14F-4D97-AF65-F5344CB8AC3E}">
        <p14:creationId xmlns:p14="http://schemas.microsoft.com/office/powerpoint/2010/main" val="3378664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RKT</a:t>
            </a:r>
          </a:p>
        </p:txBody>
      </p:sp>
      <p:pic>
        <p:nvPicPr>
          <p:cNvPr id="6" name="Picture 5">
            <a:extLst>
              <a:ext uri="{FF2B5EF4-FFF2-40B4-BE49-F238E27FC236}">
                <a16:creationId xmlns:a16="http://schemas.microsoft.com/office/drawing/2014/main" id="{85D42400-8F3F-498E-81B5-78A985F0A090}"/>
              </a:ext>
            </a:extLst>
          </p:cNvPr>
          <p:cNvPicPr>
            <a:picLocks noChangeAspect="1"/>
          </p:cNvPicPr>
          <p:nvPr/>
        </p:nvPicPr>
        <p:blipFill>
          <a:blip r:embed="rId2"/>
          <a:stretch>
            <a:fillRect/>
          </a:stretch>
        </p:blipFill>
        <p:spPr>
          <a:xfrm>
            <a:off x="1130802" y="1675227"/>
            <a:ext cx="9930395" cy="4394199"/>
          </a:xfrm>
          <a:prstGeom prst="rect">
            <a:avLst/>
          </a:prstGeom>
        </p:spPr>
      </p:pic>
    </p:spTree>
    <p:extLst>
      <p:ext uri="{BB962C8B-B14F-4D97-AF65-F5344CB8AC3E}">
        <p14:creationId xmlns:p14="http://schemas.microsoft.com/office/powerpoint/2010/main" val="37731899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Les </a:t>
            </a:r>
            <a:r>
              <a:rPr lang="en-US" sz="3200" b="1" i="0" u="none" strike="noStrike" kern="1200">
                <a:solidFill>
                  <a:schemeClr val="bg1"/>
                </a:solidFill>
                <a:effectLst/>
                <a:latin typeface="+mj-lt"/>
                <a:ea typeface="+mj-ea"/>
                <a:cs typeface="+mj-cs"/>
              </a:rPr>
              <a:t>avantages</a:t>
            </a:r>
            <a:r>
              <a:rPr lang="en-US" sz="3200" b="1" i="0" u="none" strike="noStrike" kern="1200" dirty="0">
                <a:solidFill>
                  <a:schemeClr val="bg1"/>
                </a:solidFill>
                <a:effectLst/>
                <a:latin typeface="+mj-lt"/>
                <a:ea typeface="+mj-ea"/>
                <a:cs typeface="+mj-cs"/>
              </a:rPr>
              <a:t> de Docker</a:t>
            </a:r>
          </a:p>
        </p:txBody>
      </p:sp>
      <p:pic>
        <p:nvPicPr>
          <p:cNvPr id="4" name="Picture 3">
            <a:extLst>
              <a:ext uri="{FF2B5EF4-FFF2-40B4-BE49-F238E27FC236}">
                <a16:creationId xmlns:a16="http://schemas.microsoft.com/office/drawing/2014/main" id="{C702D9C4-11C5-4D2C-9AA3-51F452B57D60}"/>
              </a:ext>
            </a:extLst>
          </p:cNvPr>
          <p:cNvPicPr>
            <a:picLocks noChangeAspect="1"/>
          </p:cNvPicPr>
          <p:nvPr/>
        </p:nvPicPr>
        <p:blipFill>
          <a:blip r:embed="rId2"/>
          <a:stretch>
            <a:fillRect/>
          </a:stretch>
        </p:blipFill>
        <p:spPr>
          <a:xfrm>
            <a:off x="556532" y="1588963"/>
            <a:ext cx="10739704" cy="4967113"/>
          </a:xfrm>
          <a:prstGeom prst="rect">
            <a:avLst/>
          </a:prstGeom>
        </p:spPr>
      </p:pic>
    </p:spTree>
    <p:extLst>
      <p:ext uri="{BB962C8B-B14F-4D97-AF65-F5344CB8AC3E}">
        <p14:creationId xmlns:p14="http://schemas.microsoft.com/office/powerpoint/2010/main" val="19517427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Les </a:t>
            </a:r>
            <a:r>
              <a:rPr lang="en-US" sz="3200" b="1" i="0" u="none" strike="noStrike" kern="1200">
                <a:solidFill>
                  <a:schemeClr val="bg1"/>
                </a:solidFill>
                <a:effectLst/>
                <a:latin typeface="+mj-lt"/>
                <a:ea typeface="+mj-ea"/>
                <a:cs typeface="+mj-cs"/>
              </a:rPr>
              <a:t>inconvénients</a:t>
            </a:r>
            <a:r>
              <a:rPr lang="en-US" sz="3200" b="1" i="0" u="none" strike="noStrike" kern="1200" dirty="0">
                <a:solidFill>
                  <a:schemeClr val="bg1"/>
                </a:solidFill>
                <a:effectLst/>
                <a:latin typeface="+mj-lt"/>
                <a:ea typeface="+mj-ea"/>
                <a:cs typeface="+mj-cs"/>
              </a:rPr>
              <a:t> de Docker</a:t>
            </a:r>
          </a:p>
        </p:txBody>
      </p:sp>
      <p:pic>
        <p:nvPicPr>
          <p:cNvPr id="4" name="Picture 3">
            <a:extLst>
              <a:ext uri="{FF2B5EF4-FFF2-40B4-BE49-F238E27FC236}">
                <a16:creationId xmlns:a16="http://schemas.microsoft.com/office/drawing/2014/main" id="{B522C60A-C413-4E45-BB66-162417A01055}"/>
              </a:ext>
            </a:extLst>
          </p:cNvPr>
          <p:cNvPicPr>
            <a:picLocks noChangeAspect="1"/>
          </p:cNvPicPr>
          <p:nvPr/>
        </p:nvPicPr>
        <p:blipFill>
          <a:blip r:embed="rId2"/>
          <a:stretch>
            <a:fillRect/>
          </a:stretch>
        </p:blipFill>
        <p:spPr>
          <a:xfrm>
            <a:off x="73349" y="1640721"/>
            <a:ext cx="11694108" cy="4794584"/>
          </a:xfrm>
          <a:prstGeom prst="rect">
            <a:avLst/>
          </a:prstGeom>
        </p:spPr>
      </p:pic>
    </p:spTree>
    <p:extLst>
      <p:ext uri="{BB962C8B-B14F-4D97-AF65-F5344CB8AC3E}">
        <p14:creationId xmlns:p14="http://schemas.microsoft.com/office/powerpoint/2010/main" val="33709648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Sans / Avec Docker (1)</a:t>
            </a:r>
          </a:p>
        </p:txBody>
      </p:sp>
      <p:pic>
        <p:nvPicPr>
          <p:cNvPr id="5" name="Picture 4">
            <a:extLst>
              <a:ext uri="{FF2B5EF4-FFF2-40B4-BE49-F238E27FC236}">
                <a16:creationId xmlns:a16="http://schemas.microsoft.com/office/drawing/2014/main" id="{D5975EE0-7259-4940-AD5E-9A14400923B7}"/>
              </a:ext>
            </a:extLst>
          </p:cNvPr>
          <p:cNvPicPr>
            <a:picLocks noChangeAspect="1"/>
          </p:cNvPicPr>
          <p:nvPr/>
        </p:nvPicPr>
        <p:blipFill>
          <a:blip r:embed="rId2"/>
          <a:stretch>
            <a:fillRect/>
          </a:stretch>
        </p:blipFill>
        <p:spPr>
          <a:xfrm>
            <a:off x="1589128" y="1675227"/>
            <a:ext cx="9013743" cy="4394199"/>
          </a:xfrm>
          <a:prstGeom prst="rect">
            <a:avLst/>
          </a:prstGeom>
        </p:spPr>
      </p:pic>
    </p:spTree>
    <p:extLst>
      <p:ext uri="{BB962C8B-B14F-4D97-AF65-F5344CB8AC3E}">
        <p14:creationId xmlns:p14="http://schemas.microsoft.com/office/powerpoint/2010/main" val="1197896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Sans / Avec Docker (2)</a:t>
            </a:r>
          </a:p>
        </p:txBody>
      </p:sp>
      <p:pic>
        <p:nvPicPr>
          <p:cNvPr id="4" name="Picture 3">
            <a:extLst>
              <a:ext uri="{FF2B5EF4-FFF2-40B4-BE49-F238E27FC236}">
                <a16:creationId xmlns:a16="http://schemas.microsoft.com/office/drawing/2014/main" id="{500B7049-C43F-4479-AF41-09651D0B9899}"/>
              </a:ext>
            </a:extLst>
          </p:cNvPr>
          <p:cNvPicPr>
            <a:picLocks noChangeAspect="1"/>
          </p:cNvPicPr>
          <p:nvPr/>
        </p:nvPicPr>
        <p:blipFill>
          <a:blip r:embed="rId2"/>
          <a:stretch>
            <a:fillRect/>
          </a:stretch>
        </p:blipFill>
        <p:spPr>
          <a:xfrm>
            <a:off x="956585" y="1675227"/>
            <a:ext cx="10278830" cy="4394199"/>
          </a:xfrm>
          <a:prstGeom prst="rect">
            <a:avLst/>
          </a:prstGeom>
        </p:spPr>
      </p:pic>
    </p:spTree>
    <p:extLst>
      <p:ext uri="{BB962C8B-B14F-4D97-AF65-F5344CB8AC3E}">
        <p14:creationId xmlns:p14="http://schemas.microsoft.com/office/powerpoint/2010/main" val="1136891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Sans / Avec Docker (3)</a:t>
            </a:r>
          </a:p>
        </p:txBody>
      </p:sp>
      <p:pic>
        <p:nvPicPr>
          <p:cNvPr id="4" name="Picture 3">
            <a:extLst>
              <a:ext uri="{FF2B5EF4-FFF2-40B4-BE49-F238E27FC236}">
                <a16:creationId xmlns:a16="http://schemas.microsoft.com/office/drawing/2014/main" id="{17CB992D-00C7-43D8-8DC2-AE563E32463F}"/>
              </a:ext>
            </a:extLst>
          </p:cNvPr>
          <p:cNvPicPr>
            <a:picLocks noChangeAspect="1"/>
          </p:cNvPicPr>
          <p:nvPr/>
        </p:nvPicPr>
        <p:blipFill>
          <a:blip r:embed="rId2"/>
          <a:stretch>
            <a:fillRect/>
          </a:stretch>
        </p:blipFill>
        <p:spPr>
          <a:xfrm>
            <a:off x="699363" y="1657974"/>
            <a:ext cx="10793273" cy="5018871"/>
          </a:xfrm>
          <a:prstGeom prst="rect">
            <a:avLst/>
          </a:prstGeom>
        </p:spPr>
      </p:pic>
    </p:spTree>
    <p:extLst>
      <p:ext uri="{BB962C8B-B14F-4D97-AF65-F5344CB8AC3E}">
        <p14:creationId xmlns:p14="http://schemas.microsoft.com/office/powerpoint/2010/main" val="2779905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i="0" u="none" strike="noStrike" kern="1200">
                <a:solidFill>
                  <a:schemeClr val="tx1"/>
                </a:solidFill>
                <a:effectLst/>
                <a:latin typeface="+mj-lt"/>
                <a:ea typeface="+mj-ea"/>
                <a:cs typeface="+mj-cs"/>
              </a:rPr>
              <a:t>Les fondamentaux</a:t>
            </a:r>
            <a:endParaRPr lang="en-US" sz="72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0862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NOTRE PREMIER DOCKERFILE</a:t>
            </a:r>
          </a:p>
        </p:txBody>
      </p:sp>
      <p:pic>
        <p:nvPicPr>
          <p:cNvPr id="4" name="Picture 3">
            <a:extLst>
              <a:ext uri="{FF2B5EF4-FFF2-40B4-BE49-F238E27FC236}">
                <a16:creationId xmlns:a16="http://schemas.microsoft.com/office/drawing/2014/main" id="{57DA38FC-DC41-4F62-A2F9-FDF308C956DE}"/>
              </a:ext>
            </a:extLst>
          </p:cNvPr>
          <p:cNvPicPr>
            <a:picLocks noChangeAspect="1"/>
          </p:cNvPicPr>
          <p:nvPr/>
        </p:nvPicPr>
        <p:blipFill>
          <a:blip r:embed="rId2"/>
          <a:stretch>
            <a:fillRect/>
          </a:stretch>
        </p:blipFill>
        <p:spPr>
          <a:xfrm>
            <a:off x="1891025" y="1675227"/>
            <a:ext cx="8409950" cy="4394199"/>
          </a:xfrm>
          <a:prstGeom prst="rect">
            <a:avLst/>
          </a:prstGeom>
        </p:spPr>
      </p:pic>
    </p:spTree>
    <p:extLst>
      <p:ext uri="{BB962C8B-B14F-4D97-AF65-F5344CB8AC3E}">
        <p14:creationId xmlns:p14="http://schemas.microsoft.com/office/powerpoint/2010/main" val="1586428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Notion </a:t>
            </a:r>
            <a:r>
              <a:rPr lang="en-US" sz="3200" b="1" i="0" u="none" strike="noStrike" kern="1200" dirty="0" err="1">
                <a:solidFill>
                  <a:schemeClr val="bg1"/>
                </a:solidFill>
                <a:effectLst/>
                <a:latin typeface="+mj-lt"/>
                <a:ea typeface="+mj-ea"/>
                <a:cs typeface="+mj-cs"/>
              </a:rPr>
              <a:t>d’image</a:t>
            </a:r>
            <a:endParaRPr lang="en-US" sz="3200" b="1" i="0" u="none" strike="noStrike" kern="1200" dirty="0">
              <a:solidFill>
                <a:schemeClr val="bg1"/>
              </a:solidFill>
              <a:effectLst/>
              <a:latin typeface="+mj-lt"/>
              <a:ea typeface="+mj-ea"/>
              <a:cs typeface="+mj-cs"/>
            </a:endParaRPr>
          </a:p>
        </p:txBody>
      </p:sp>
      <p:pic>
        <p:nvPicPr>
          <p:cNvPr id="5" name="Picture 4">
            <a:extLst>
              <a:ext uri="{FF2B5EF4-FFF2-40B4-BE49-F238E27FC236}">
                <a16:creationId xmlns:a16="http://schemas.microsoft.com/office/drawing/2014/main" id="{B864431D-B2EA-42F8-861C-F5A4F3D276FA}"/>
              </a:ext>
            </a:extLst>
          </p:cNvPr>
          <p:cNvPicPr>
            <a:picLocks noChangeAspect="1"/>
          </p:cNvPicPr>
          <p:nvPr/>
        </p:nvPicPr>
        <p:blipFill>
          <a:blip r:embed="rId2"/>
          <a:stretch>
            <a:fillRect/>
          </a:stretch>
        </p:blipFill>
        <p:spPr>
          <a:xfrm>
            <a:off x="1074059" y="1675227"/>
            <a:ext cx="10043881" cy="4394199"/>
          </a:xfrm>
          <a:prstGeom prst="rect">
            <a:avLst/>
          </a:prstGeom>
        </p:spPr>
      </p:pic>
    </p:spTree>
    <p:extLst>
      <p:ext uri="{BB962C8B-B14F-4D97-AF65-F5344CB8AC3E}">
        <p14:creationId xmlns:p14="http://schemas.microsoft.com/office/powerpoint/2010/main" val="1846124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DIFFERENCES AVEC LES CONTENEURS</a:t>
            </a:r>
          </a:p>
        </p:txBody>
      </p:sp>
      <p:pic>
        <p:nvPicPr>
          <p:cNvPr id="4" name="Picture 3">
            <a:extLst>
              <a:ext uri="{FF2B5EF4-FFF2-40B4-BE49-F238E27FC236}">
                <a16:creationId xmlns:a16="http://schemas.microsoft.com/office/drawing/2014/main" id="{22C09E99-94A6-41E5-999E-6488F4A8AE1B}"/>
              </a:ext>
            </a:extLst>
          </p:cNvPr>
          <p:cNvPicPr>
            <a:picLocks noChangeAspect="1"/>
          </p:cNvPicPr>
          <p:nvPr/>
        </p:nvPicPr>
        <p:blipFill>
          <a:blip r:embed="rId2"/>
          <a:stretch>
            <a:fillRect/>
          </a:stretch>
        </p:blipFill>
        <p:spPr>
          <a:xfrm>
            <a:off x="643467" y="2222935"/>
            <a:ext cx="10905066" cy="3298782"/>
          </a:xfrm>
          <a:prstGeom prst="rect">
            <a:avLst/>
          </a:prstGeom>
        </p:spPr>
      </p:pic>
    </p:spTree>
    <p:extLst>
      <p:ext uri="{BB962C8B-B14F-4D97-AF65-F5344CB8AC3E}">
        <p14:creationId xmlns:p14="http://schemas.microsoft.com/office/powerpoint/2010/main" val="4292719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Notion de couches</a:t>
            </a:r>
          </a:p>
        </p:txBody>
      </p:sp>
      <p:pic>
        <p:nvPicPr>
          <p:cNvPr id="5" name="Picture 4">
            <a:extLst>
              <a:ext uri="{FF2B5EF4-FFF2-40B4-BE49-F238E27FC236}">
                <a16:creationId xmlns:a16="http://schemas.microsoft.com/office/drawing/2014/main" id="{20A32662-D5FD-4BC3-BD6A-DED9936FE60E}"/>
              </a:ext>
            </a:extLst>
          </p:cNvPr>
          <p:cNvPicPr>
            <a:picLocks noChangeAspect="1"/>
          </p:cNvPicPr>
          <p:nvPr/>
        </p:nvPicPr>
        <p:blipFill>
          <a:blip r:embed="rId2"/>
          <a:stretch>
            <a:fillRect/>
          </a:stretch>
        </p:blipFill>
        <p:spPr>
          <a:xfrm>
            <a:off x="2429535" y="1518249"/>
            <a:ext cx="7332930" cy="5339751"/>
          </a:xfrm>
          <a:prstGeom prst="rect">
            <a:avLst/>
          </a:prstGeom>
        </p:spPr>
      </p:pic>
    </p:spTree>
    <p:extLst>
      <p:ext uri="{BB962C8B-B14F-4D97-AF65-F5344CB8AC3E}">
        <p14:creationId xmlns:p14="http://schemas.microsoft.com/office/powerpoint/2010/main" val="38381172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MÉTAPHORES</a:t>
            </a:r>
          </a:p>
        </p:txBody>
      </p:sp>
      <p:pic>
        <p:nvPicPr>
          <p:cNvPr id="4" name="Picture 3">
            <a:extLst>
              <a:ext uri="{FF2B5EF4-FFF2-40B4-BE49-F238E27FC236}">
                <a16:creationId xmlns:a16="http://schemas.microsoft.com/office/drawing/2014/main" id="{A7798BCF-C7BA-420E-A5F5-0EC1D0CDCCBA}"/>
              </a:ext>
            </a:extLst>
          </p:cNvPr>
          <p:cNvPicPr>
            <a:picLocks noChangeAspect="1"/>
          </p:cNvPicPr>
          <p:nvPr/>
        </p:nvPicPr>
        <p:blipFill>
          <a:blip r:embed="rId2"/>
          <a:stretch>
            <a:fillRect/>
          </a:stretch>
        </p:blipFill>
        <p:spPr>
          <a:xfrm>
            <a:off x="1074059" y="1675227"/>
            <a:ext cx="10043881" cy="4394199"/>
          </a:xfrm>
          <a:prstGeom prst="rect">
            <a:avLst/>
          </a:prstGeom>
        </p:spPr>
      </p:pic>
    </p:spTree>
    <p:extLst>
      <p:ext uri="{BB962C8B-B14F-4D97-AF65-F5344CB8AC3E}">
        <p14:creationId xmlns:p14="http://schemas.microsoft.com/office/powerpoint/2010/main" val="1352967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REGISTRE</a:t>
            </a:r>
          </a:p>
        </p:txBody>
      </p:sp>
      <p:pic>
        <p:nvPicPr>
          <p:cNvPr id="5" name="Picture 4">
            <a:extLst>
              <a:ext uri="{FF2B5EF4-FFF2-40B4-BE49-F238E27FC236}">
                <a16:creationId xmlns:a16="http://schemas.microsoft.com/office/drawing/2014/main" id="{53FBE7A5-ED8B-491A-8CD5-623852FF34C8}"/>
              </a:ext>
            </a:extLst>
          </p:cNvPr>
          <p:cNvPicPr>
            <a:picLocks noChangeAspect="1"/>
          </p:cNvPicPr>
          <p:nvPr/>
        </p:nvPicPr>
        <p:blipFill>
          <a:blip r:embed="rId2"/>
          <a:stretch>
            <a:fillRect/>
          </a:stretch>
        </p:blipFill>
        <p:spPr>
          <a:xfrm>
            <a:off x="643467" y="2195672"/>
            <a:ext cx="10905066" cy="3353308"/>
          </a:xfrm>
          <a:prstGeom prst="rect">
            <a:avLst/>
          </a:prstGeom>
        </p:spPr>
      </p:pic>
    </p:spTree>
    <p:extLst>
      <p:ext uri="{BB962C8B-B14F-4D97-AF65-F5344CB8AC3E}">
        <p14:creationId xmlns:p14="http://schemas.microsoft.com/office/powerpoint/2010/main" val="3198434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err="1">
                <a:solidFill>
                  <a:schemeClr val="bg1"/>
                </a:solidFill>
                <a:effectLst/>
                <a:latin typeface="+mj-lt"/>
                <a:ea typeface="+mj-ea"/>
                <a:cs typeface="+mj-cs"/>
              </a:rPr>
              <a:t>Dockerhub</a:t>
            </a:r>
            <a:endParaRPr lang="en-US" sz="3200" b="1" i="0" u="none" strike="noStrike" kern="1200" dirty="0">
              <a:solidFill>
                <a:schemeClr val="bg1"/>
              </a:solidFill>
              <a:effectLst/>
              <a:latin typeface="+mj-lt"/>
              <a:ea typeface="+mj-ea"/>
              <a:cs typeface="+mj-cs"/>
            </a:endParaRPr>
          </a:p>
        </p:txBody>
      </p:sp>
      <p:pic>
        <p:nvPicPr>
          <p:cNvPr id="4" name="Picture 3">
            <a:extLst>
              <a:ext uri="{FF2B5EF4-FFF2-40B4-BE49-F238E27FC236}">
                <a16:creationId xmlns:a16="http://schemas.microsoft.com/office/drawing/2014/main" id="{E5D25356-EE38-414F-A648-D8F1DD412A36}"/>
              </a:ext>
            </a:extLst>
          </p:cNvPr>
          <p:cNvPicPr>
            <a:picLocks noChangeAspect="1"/>
          </p:cNvPicPr>
          <p:nvPr/>
        </p:nvPicPr>
        <p:blipFill>
          <a:blip r:embed="rId2"/>
          <a:stretch>
            <a:fillRect/>
          </a:stretch>
        </p:blipFill>
        <p:spPr>
          <a:xfrm>
            <a:off x="1319698" y="1675227"/>
            <a:ext cx="9552604" cy="4394199"/>
          </a:xfrm>
          <a:prstGeom prst="rect">
            <a:avLst/>
          </a:prstGeom>
        </p:spPr>
      </p:pic>
    </p:spTree>
    <p:extLst>
      <p:ext uri="{BB962C8B-B14F-4D97-AF65-F5344CB8AC3E}">
        <p14:creationId xmlns:p14="http://schemas.microsoft.com/office/powerpoint/2010/main" val="2330254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REGISTRE AUTO HÉBERGÉ</a:t>
            </a:r>
          </a:p>
        </p:txBody>
      </p:sp>
      <p:pic>
        <p:nvPicPr>
          <p:cNvPr id="5" name="Picture 4">
            <a:extLst>
              <a:ext uri="{FF2B5EF4-FFF2-40B4-BE49-F238E27FC236}">
                <a16:creationId xmlns:a16="http://schemas.microsoft.com/office/drawing/2014/main" id="{EC041CB6-D3AB-497F-A75B-1DB689D31AA8}"/>
              </a:ext>
            </a:extLst>
          </p:cNvPr>
          <p:cNvPicPr>
            <a:picLocks noChangeAspect="1"/>
          </p:cNvPicPr>
          <p:nvPr/>
        </p:nvPicPr>
        <p:blipFill>
          <a:blip r:embed="rId2"/>
          <a:stretch>
            <a:fillRect/>
          </a:stretch>
        </p:blipFill>
        <p:spPr>
          <a:xfrm>
            <a:off x="643467" y="2072991"/>
            <a:ext cx="10905066" cy="3598670"/>
          </a:xfrm>
          <a:prstGeom prst="rect">
            <a:avLst/>
          </a:prstGeom>
        </p:spPr>
      </p:pic>
    </p:spTree>
    <p:extLst>
      <p:ext uri="{BB962C8B-B14F-4D97-AF65-F5344CB8AC3E}">
        <p14:creationId xmlns:p14="http://schemas.microsoft.com/office/powerpoint/2010/main" val="1240502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ESPACES DE NOM</a:t>
            </a:r>
          </a:p>
        </p:txBody>
      </p:sp>
      <p:pic>
        <p:nvPicPr>
          <p:cNvPr id="4" name="Picture 3">
            <a:extLst>
              <a:ext uri="{FF2B5EF4-FFF2-40B4-BE49-F238E27FC236}">
                <a16:creationId xmlns:a16="http://schemas.microsoft.com/office/drawing/2014/main" id="{F044E7AB-9F45-4E83-BC5A-F8265AE8EA03}"/>
              </a:ext>
            </a:extLst>
          </p:cNvPr>
          <p:cNvPicPr>
            <a:picLocks noChangeAspect="1"/>
          </p:cNvPicPr>
          <p:nvPr/>
        </p:nvPicPr>
        <p:blipFill>
          <a:blip r:embed="rId2"/>
          <a:stretch>
            <a:fillRect/>
          </a:stretch>
        </p:blipFill>
        <p:spPr>
          <a:xfrm>
            <a:off x="801785" y="1675227"/>
            <a:ext cx="10588429" cy="4394199"/>
          </a:xfrm>
          <a:prstGeom prst="rect">
            <a:avLst/>
          </a:prstGeom>
        </p:spPr>
      </p:pic>
    </p:spTree>
    <p:extLst>
      <p:ext uri="{BB962C8B-B14F-4D97-AF65-F5344CB8AC3E}">
        <p14:creationId xmlns:p14="http://schemas.microsoft.com/office/powerpoint/2010/main" val="21847280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EB47B-EEB2-46E9-8E66-754271EA17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0" u="none" strike="noStrike" kern="1200" dirty="0">
                <a:solidFill>
                  <a:schemeClr val="bg1"/>
                </a:solidFill>
                <a:effectLst/>
                <a:latin typeface="+mj-lt"/>
                <a:ea typeface="+mj-ea"/>
                <a:cs typeface="+mj-cs"/>
              </a:rPr>
              <a:t>ESPACE DE NOMS RACINE</a:t>
            </a:r>
          </a:p>
        </p:txBody>
      </p:sp>
      <p:pic>
        <p:nvPicPr>
          <p:cNvPr id="5" name="Picture 4">
            <a:extLst>
              <a:ext uri="{FF2B5EF4-FFF2-40B4-BE49-F238E27FC236}">
                <a16:creationId xmlns:a16="http://schemas.microsoft.com/office/drawing/2014/main" id="{F111B6C2-5FD0-409C-A8BE-24FADCD9A4EE}"/>
              </a:ext>
            </a:extLst>
          </p:cNvPr>
          <p:cNvPicPr>
            <a:picLocks noChangeAspect="1"/>
          </p:cNvPicPr>
          <p:nvPr/>
        </p:nvPicPr>
        <p:blipFill>
          <a:blip r:embed="rId2"/>
          <a:stretch>
            <a:fillRect/>
          </a:stretch>
        </p:blipFill>
        <p:spPr>
          <a:xfrm>
            <a:off x="671061" y="1675227"/>
            <a:ext cx="10849877" cy="4394199"/>
          </a:xfrm>
          <a:prstGeom prst="rect">
            <a:avLst/>
          </a:prstGeom>
        </p:spPr>
      </p:pic>
    </p:spTree>
    <p:extLst>
      <p:ext uri="{BB962C8B-B14F-4D97-AF65-F5344CB8AC3E}">
        <p14:creationId xmlns:p14="http://schemas.microsoft.com/office/powerpoint/2010/main" val="3298467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1936</TotalTime>
  <Words>7866</Words>
  <Application>Microsoft Office PowerPoint</Application>
  <PresentationFormat>Widescreen</PresentationFormat>
  <Paragraphs>928</Paragraphs>
  <Slides>214</Slides>
  <Notes>79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214</vt:i4>
      </vt:variant>
    </vt:vector>
  </HeadingPairs>
  <TitlesOfParts>
    <vt:vector size="225" baseType="lpstr">
      <vt:lpstr>Arial</vt:lpstr>
      <vt:lpstr>Calibri</vt:lpstr>
      <vt:lpstr>Calibri Light</vt:lpstr>
      <vt:lpstr>Consolas</vt:lpstr>
      <vt:lpstr>Roboto</vt:lpstr>
      <vt:lpstr>Segoe UI</vt:lpstr>
      <vt:lpstr>Segoe UI Symbol</vt:lpstr>
      <vt:lpstr>Source Sans Pro</vt:lpstr>
      <vt:lpstr>Verdana</vt:lpstr>
      <vt:lpstr>Wingdings</vt:lpstr>
      <vt:lpstr>Office Theme</vt:lpstr>
      <vt:lpstr>Séminaire CaaS</vt:lpstr>
      <vt:lpstr>Plan de la formation</vt:lpstr>
      <vt:lpstr>Plan de la formation</vt:lpstr>
      <vt:lpstr>Plan de la formation</vt:lpstr>
      <vt:lpstr>Plan de la formation</vt:lpstr>
      <vt:lpstr>Plan de la formation</vt:lpstr>
      <vt:lpstr>Présentation du formateur</vt:lpstr>
      <vt:lpstr>Containers, enjeux, usages et solutions</vt:lpstr>
      <vt:lpstr>Les fondamentaux</vt:lpstr>
      <vt:lpstr> </vt:lpstr>
      <vt:lpstr> </vt:lpstr>
      <vt:lpstr> </vt:lpstr>
      <vt:lpstr> </vt:lpstr>
      <vt:lpstr> </vt:lpstr>
      <vt:lpstr> </vt:lpstr>
      <vt:lpstr>SaaS</vt:lpstr>
      <vt:lpstr>PaaS</vt:lpstr>
      <vt:lpstr>IaaS</vt:lpstr>
      <vt:lpstr> </vt:lpstr>
      <vt:lpstr> </vt:lpstr>
      <vt:lpstr> </vt:lpstr>
      <vt:lpstr>Cloud privé</vt:lpstr>
      <vt:lpstr>Cloud public</vt:lpstr>
      <vt:lpstr>Cloud hybride</vt:lpstr>
      <vt:lpstr>Terraform</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Model  The Old Way: Assembly Line IT</vt:lpstr>
      <vt:lpstr>Each Server Built This Way is A “Pet”</vt:lpstr>
      <vt:lpstr>Model 2: Robotics Factory IT</vt:lpstr>
      <vt:lpstr>Every Server is Just Another Part of the Herd</vt:lpstr>
      <vt:lpstr>Model 1  vs  Model 2</vt:lpstr>
      <vt:lpstr>Every Server is Just Another Part of the Herd</vt:lpstr>
      <vt:lpstr>Démonstration avec Docker et Ansible</vt:lpstr>
      <vt:lpstr>Configurer Ansible avec Docker</vt:lpstr>
      <vt:lpstr>Créer un conteneur Docker contenant Ansible</vt:lpstr>
      <vt:lpstr>Bootstrap de l’environment de lab</vt:lpstr>
      <vt:lpstr>Bootstrap Ansible LAB</vt:lpstr>
      <vt:lpstr>Vérification de la connectivité</vt:lpstr>
      <vt:lpstr>Installer un service avec Ansible</vt:lpstr>
      <vt:lpstr>Démarrer un service avec Ansible</vt:lpstr>
      <vt:lpstr>Récupérer la config d’un noeud avec Ansible</vt:lpstr>
      <vt:lpstr>Tour d’horizon Docker</vt:lpstr>
      <vt:lpstr>Composants de docker</vt:lpstr>
      <vt:lpstr>Composants de docker</vt:lpstr>
      <vt:lpstr>Les images Docker</vt:lpstr>
      <vt:lpstr>Les images Docker</vt:lpstr>
      <vt:lpstr>Registre Docker</vt:lpstr>
      <vt:lpstr>Registre Docker</vt:lpstr>
      <vt:lpstr>Docker container</vt:lpstr>
      <vt:lpstr>Les notions de base</vt:lpstr>
      <vt:lpstr>Un conteneur (jolie métaphore)</vt:lpstr>
      <vt:lpstr>Différences entre VM et conteneur</vt:lpstr>
      <vt:lpstr>Machines virtuelles :  Avantages et inconvénients</vt:lpstr>
      <vt:lpstr>CONTENEUR DOCKER</vt:lpstr>
      <vt:lpstr>CONTENEUR DOCKER:  avantages et inconvénients</vt:lpstr>
      <vt:lpstr>CONTENEUR LINUX</vt:lpstr>
      <vt:lpstr>LES NAMESPACES</vt:lpstr>
      <vt:lpstr>MOUNT NAMESPACES ( LINUX 2.4.19)</vt:lpstr>
      <vt:lpstr>UTS NAMESPACES (LINUX 2.6.19)</vt:lpstr>
      <vt:lpstr>IPC NAMESPACES (LINUX 2.6.19)</vt:lpstr>
      <vt:lpstr>NAMESPACE PID</vt:lpstr>
      <vt:lpstr>USER NAMESPACES (LINUX 2.6.23 3.8)</vt:lpstr>
      <vt:lpstr>NETWORK NAMESPACES (LINUX 2.6.29)</vt:lpstr>
      <vt:lpstr>UTILISATION DES NAMESPACES</vt:lpstr>
      <vt:lpstr>CONTROL GROUPS</vt:lpstr>
      <vt:lpstr>Notion de hiérarchie</vt:lpstr>
      <vt:lpstr>CGROUPS : CONTROL CROUPS</vt:lpstr>
      <vt:lpstr>SUBTILITÉS CGROUPS</vt:lpstr>
      <vt:lpstr>COPY ON WRITE</vt:lpstr>
      <vt:lpstr>LXC</vt:lpstr>
      <vt:lpstr>RKT</vt:lpstr>
      <vt:lpstr>Les avantages de Docker</vt:lpstr>
      <vt:lpstr>Les inconvénients de Docker</vt:lpstr>
      <vt:lpstr>Sans / Avec Docker (1)</vt:lpstr>
      <vt:lpstr>Sans / Avec Docker (2)</vt:lpstr>
      <vt:lpstr>Sans / Avec Docker (3)</vt:lpstr>
      <vt:lpstr>NOTRE PREMIER DOCKERFILE</vt:lpstr>
      <vt:lpstr>Notion d’image</vt:lpstr>
      <vt:lpstr>DIFFERENCES AVEC LES CONTENEURS</vt:lpstr>
      <vt:lpstr>Notion de couches</vt:lpstr>
      <vt:lpstr>MÉTAPHORES</vt:lpstr>
      <vt:lpstr>REGISTRE</vt:lpstr>
      <vt:lpstr>Dockerhub</vt:lpstr>
      <vt:lpstr>REGISTRE AUTO HÉBERGÉ</vt:lpstr>
      <vt:lpstr>ESPACES DE NOM</vt:lpstr>
      <vt:lpstr>ESPACE DE NOMS RACINE</vt:lpstr>
      <vt:lpstr>ESPACE DE NOM UTILISATEUR</vt:lpstr>
      <vt:lpstr>ESPACE DE NOM AUTO HÉBERGÉ</vt:lpstr>
      <vt:lpstr>RECHERCHER UNE IMAGE</vt:lpstr>
      <vt:lpstr>RÉCUPÉRER UNE IMAGE</vt:lpstr>
      <vt:lpstr>LISTER LES IMAGES</vt:lpstr>
      <vt:lpstr>TAGS</vt:lpstr>
      <vt:lpstr>EXEMPLE</vt:lpstr>
      <vt:lpstr>EXEMPLE TAG</vt:lpstr>
      <vt:lpstr>UTILISATION DES TAGS</vt:lpstr>
      <vt:lpstr>HISTORIQUE D’UNE IMAGE</vt:lpstr>
      <vt:lpstr>MODIFIER UNE IMAGE</vt:lpstr>
      <vt:lpstr>Orchestration</vt:lpstr>
      <vt:lpstr>Docker Compose - Problématique</vt:lpstr>
      <vt:lpstr>Docker Compose - Problématique</vt:lpstr>
      <vt:lpstr>Docker Compose - EXEMPLE: WORDPRESS</vt:lpstr>
      <vt:lpstr>COMMENT FAIRE POUR:</vt:lpstr>
      <vt:lpstr>SOLUTION</vt:lpstr>
      <vt:lpstr>UTILISATION de docker compose</vt:lpstr>
      <vt:lpstr>Les services</vt:lpstr>
      <vt:lpstr>EXEMPLE DOCKER COMPOSE.YML</vt:lpstr>
      <vt:lpstr>DÉMARRAGE D’UNE APPLICATION</vt:lpstr>
      <vt:lpstr>INFORMATION DE MON APPLICATION</vt:lpstr>
      <vt:lpstr>CONTENEURS CLASSIQUES</vt:lpstr>
      <vt:lpstr>LOGS</vt:lpstr>
      <vt:lpstr>PASSAGE À L’ÉCHELLE</vt:lpstr>
      <vt:lpstr>SCALE</vt:lpstr>
      <vt:lpstr>DOCKER MACHINE - PROBLÉMATIQUE</vt:lpstr>
      <vt:lpstr>DOCKER MACHINE - PRINCIPE</vt:lpstr>
      <vt:lpstr>Objectif de Docker Machine</vt:lpstr>
      <vt:lpstr>CRÉATION D’UNE MACHINE</vt:lpstr>
      <vt:lpstr>EFFET</vt:lpstr>
      <vt:lpstr>GESTION D’UNE MACHINE</vt:lpstr>
      <vt:lpstr>UTILISATION</vt:lpstr>
      <vt:lpstr>CONFIGURATION DU CLIENT</vt:lpstr>
      <vt:lpstr>RÉSULTAT</vt:lpstr>
      <vt:lpstr>RÉSULTAT</vt:lpstr>
      <vt:lpstr>RÉ-INITIALISER LE CLIENT</vt:lpstr>
      <vt:lpstr>DOCKER MACHINE</vt:lpstr>
      <vt:lpstr>Docker Swarm</vt:lpstr>
      <vt:lpstr>MODE SWARM</vt:lpstr>
      <vt:lpstr>Notion de noeud</vt:lpstr>
      <vt:lpstr>SERVICES ET TÂCHES</vt:lpstr>
      <vt:lpstr>DIAGRAMME DES SERVICES ET TÂCHES</vt:lpstr>
      <vt:lpstr>DISTRIBUTED APPLICATION BUNDLES</vt:lpstr>
      <vt:lpstr>DISTRIBUTED APPLICATION BUNDLES</vt:lpstr>
      <vt:lpstr>DISTRIBUTED APPLICATION BUNDLES</vt:lpstr>
      <vt:lpstr>Kubernetes, orchestrateur de containers</vt:lpstr>
      <vt:lpstr>Containers</vt:lpstr>
      <vt:lpstr>Docker</vt:lpstr>
      <vt:lpstr>Orchestration de Conteneurs?</vt:lpstr>
      <vt:lpstr>Architecture basique de Kubernetes</vt:lpstr>
      <vt:lpstr>Kubernetes?</vt:lpstr>
      <vt:lpstr>Kubernetes?</vt:lpstr>
      <vt:lpstr>Quels sont les composants d'un cluster Kubernetes ?</vt:lpstr>
      <vt:lpstr>Que se passe-t-il dans le plan de contrôle Kubernetes ?</vt:lpstr>
      <vt:lpstr>Que se passe-t-il dans le plan de contrôle Kubernetes ?</vt:lpstr>
      <vt:lpstr>Que se passe-t-il dans le plan de contrôle Kubernetes ?</vt:lpstr>
      <vt:lpstr>Que se passe-t-il dans le plan de contrôle Kubernetes ?</vt:lpstr>
      <vt:lpstr>Que se passe-t-il dans le plan de contrôle Kubernetes ?</vt:lpstr>
      <vt:lpstr>Que se passe-t-il dans le plan de contrôle Kubernetes ?</vt:lpstr>
      <vt:lpstr>Que se passe-t-il au sein d'un nœud Kubernetes ?</vt:lpstr>
      <vt:lpstr>Stateless vs Stateful</vt:lpstr>
      <vt:lpstr>Migrating d’application legacy</vt:lpstr>
      <vt:lpstr>What the Helm!</vt:lpstr>
      <vt:lpstr>Container as a Service (CaaS)</vt:lpstr>
      <vt:lpstr>CNCF</vt:lpstr>
      <vt:lpstr>L’OCI</vt:lpstr>
      <vt:lpstr>CRI</vt:lpstr>
      <vt:lpstr>CNI</vt:lpstr>
      <vt:lpstr>Composants internes de K8S</vt:lpstr>
      <vt:lpstr>Ce que KUBERNETES ne fait pas </vt:lpstr>
      <vt:lpstr>Elastic Container Service (ECS)</vt:lpstr>
      <vt:lpstr>Terminologie ECS</vt:lpstr>
      <vt:lpstr>Terminologie ECS</vt:lpstr>
      <vt:lpstr>Fargate</vt:lpstr>
      <vt:lpstr>Elastic Kubernetes Service (EKS)</vt:lpstr>
      <vt:lpstr>Elastic Kubernetes Service (EKS)</vt:lpstr>
      <vt:lpstr>ECR</vt:lpstr>
      <vt:lpstr>Serverless</vt:lpstr>
      <vt:lpstr>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L’impact du CaaS en entreprise</vt:lpstr>
      <vt:lpstr>PowerPoint Presentation</vt:lpstr>
      <vt:lpstr>PowerPoint Presentation</vt:lpstr>
      <vt:lpstr>PowerPoint Presentation</vt:lpstr>
      <vt:lpstr>PowerPoint Presentation</vt:lpstr>
      <vt:lpstr>PowerPoint Presentation</vt:lpstr>
      <vt:lpstr>1- Moderniser l’architecture de l’application “Legacy”    2- Utilisez les Microservices pour améliorer  l’agilité  3- Utilisez les Conteneurs pour simplifier la gestion</vt:lpstr>
      <vt:lpstr>Vecteurs de menace dans le déploiement des conteneurs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Etudes de cas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Hosni</dc:creator>
  <cp:lastModifiedBy>Ahmed Hosni</cp:lastModifiedBy>
  <cp:revision>436</cp:revision>
  <dcterms:created xsi:type="dcterms:W3CDTF">2021-11-11T19:48:39Z</dcterms:created>
  <dcterms:modified xsi:type="dcterms:W3CDTF">2021-11-19T08:23:48Z</dcterms:modified>
</cp:coreProperties>
</file>